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8" r:id="rId3"/>
    <p:sldId id="308" r:id="rId4"/>
    <p:sldId id="309" r:id="rId5"/>
    <p:sldId id="257" r:id="rId6"/>
    <p:sldId id="262" r:id="rId7"/>
    <p:sldId id="307" r:id="rId8"/>
    <p:sldId id="261" r:id="rId9"/>
    <p:sldId id="310" r:id="rId10"/>
    <p:sldId id="271" r:id="rId11"/>
    <p:sldId id="263" r:id="rId12"/>
    <p:sldId id="264" r:id="rId13"/>
    <p:sldId id="311" r:id="rId14"/>
    <p:sldId id="266" r:id="rId15"/>
    <p:sldId id="272" r:id="rId16"/>
    <p:sldId id="285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IBM Plex Sans Medium" panose="020B0603050203000203" pitchFamily="34" charset="0"/>
      <p:regular r:id="rId20"/>
      <p:bold r:id="rId21"/>
      <p:italic r:id="rId22"/>
      <p:boldItalic r:id="rId23"/>
    </p:embeddedFont>
    <p:embeddedFont>
      <p:font typeface="IBM Plex Sans SemiBold" panose="020B0703050203000203" pitchFamily="34" charset="0"/>
      <p:regular r:id="rId24"/>
      <p:bold r:id="rId25"/>
      <p:italic r:id="rId26"/>
      <p:boldItalic r:id="rId27"/>
    </p:embeddedFont>
    <p:embeddedFont>
      <p:font typeface="Rubik" panose="020B0604020202020204" charset="-79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4C67E3-8673-4545-ABEE-983C54B8354A}">
  <a:tblStyle styleId="{DB4C67E3-8673-4545-ABEE-983C54B835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52" autoAdjust="0"/>
  </p:normalViewPr>
  <p:slideViewPr>
    <p:cSldViewPr snapToGrid="0">
      <p:cViewPr>
        <p:scale>
          <a:sx n="100" d="100"/>
          <a:sy n="100" d="100"/>
        </p:scale>
        <p:origin x="840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39428e4b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39428e4b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o-RO" dirty="0"/>
              <a:t> </a:t>
            </a:r>
            <a:r>
              <a:rPr lang="en-US" dirty="0" err="1"/>
              <a:t>Preprocesarea</a:t>
            </a:r>
            <a:r>
              <a:rPr lang="en-US" dirty="0"/>
              <a:t> a </a:t>
            </a:r>
            <a:r>
              <a:rPr lang="en-US" dirty="0" err="1"/>
              <a:t>inclus</a:t>
            </a:r>
            <a:r>
              <a:rPr lang="en-US" dirty="0"/>
              <a:t> </a:t>
            </a:r>
            <a:r>
              <a:rPr lang="en-US" b="1" dirty="0" err="1"/>
              <a:t>redimensionarea</a:t>
            </a:r>
            <a:r>
              <a:rPr lang="en-US" b="1" dirty="0"/>
              <a:t> la 224x224 </a:t>
            </a:r>
            <a:r>
              <a:rPr lang="en-US" b="1" dirty="0" err="1"/>
              <a:t>pixeli</a:t>
            </a:r>
            <a:r>
              <a:rPr lang="en-US" dirty="0"/>
              <a:t>, </a:t>
            </a:r>
            <a:r>
              <a:rPr lang="en-US" dirty="0" err="1"/>
              <a:t>normalizarea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RGB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augmentarea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—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rotații</a:t>
            </a:r>
            <a:r>
              <a:rPr lang="en-US" dirty="0"/>
              <a:t>, flip </a:t>
            </a:r>
            <a:r>
              <a:rPr lang="en-US" dirty="0" err="1"/>
              <a:t>orizontal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affine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îmbunătăți</a:t>
            </a:r>
            <a:r>
              <a:rPr lang="en-US" dirty="0"/>
              <a:t> </a:t>
            </a:r>
            <a:r>
              <a:rPr lang="en-US" dirty="0" err="1"/>
              <a:t>generalizarea</a:t>
            </a:r>
            <a:r>
              <a:rPr lang="en-US" dirty="0"/>
              <a:t>.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model s-a </a:t>
            </a:r>
            <a:r>
              <a:rPr lang="en-US" dirty="0" err="1"/>
              <a:t>făcut</a:t>
            </a:r>
            <a:r>
              <a:rPr lang="en-US" dirty="0"/>
              <a:t> pe </a:t>
            </a:r>
            <a:r>
              <a:rPr lang="en-US" dirty="0" err="1"/>
              <a:t>parcursul</a:t>
            </a:r>
            <a:r>
              <a:rPr lang="en-US" dirty="0"/>
              <a:t> a </a:t>
            </a:r>
            <a:r>
              <a:rPr lang="en-US" b="1" dirty="0"/>
              <a:t>maximum 50 de </a:t>
            </a:r>
            <a:r>
              <a:rPr lang="en-US" b="1" dirty="0" err="1"/>
              <a:t>epoci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 err="1"/>
              <a:t>tehnica</a:t>
            </a:r>
            <a:r>
              <a:rPr lang="en-US" b="1" dirty="0"/>
              <a:t> Early Stopping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preveni</a:t>
            </a:r>
            <a:r>
              <a:rPr lang="en-US" dirty="0"/>
              <a:t> </a:t>
            </a:r>
            <a:r>
              <a:rPr lang="en-US" dirty="0" err="1"/>
              <a:t>supraînvățarea</a:t>
            </a:r>
            <a:r>
              <a:rPr lang="en-US" dirty="0"/>
              <a:t>.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optimizatorul</a:t>
            </a:r>
            <a:r>
              <a:rPr lang="en-US" dirty="0"/>
              <a:t> </a:t>
            </a:r>
            <a:r>
              <a:rPr lang="en-US" b="1" dirty="0"/>
              <a:t>Adam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rata de </a:t>
            </a:r>
            <a:r>
              <a:rPr lang="en-US" dirty="0" err="1"/>
              <a:t>învățare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ajustată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performanța</a:t>
            </a:r>
            <a:r>
              <a:rPr lang="en-US" dirty="0"/>
              <a:t> pe </a:t>
            </a:r>
            <a:r>
              <a:rPr lang="en-US" dirty="0" err="1"/>
              <a:t>setul</a:t>
            </a:r>
            <a:r>
              <a:rPr lang="en-US" dirty="0"/>
              <a:t> de </a:t>
            </a:r>
            <a:r>
              <a:rPr lang="en-US" dirty="0" err="1"/>
              <a:t>validare</a:t>
            </a:r>
            <a:r>
              <a:rPr lang="en-US" dirty="0"/>
              <a:t>.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pierdere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b="1" dirty="0" err="1"/>
              <a:t>CrossEntropyLoss</a:t>
            </a:r>
            <a:r>
              <a:rPr lang="en-US" dirty="0"/>
              <a:t>, la care am </a:t>
            </a:r>
            <a:r>
              <a:rPr lang="en-US" dirty="0" err="1"/>
              <a:t>aplicat</a:t>
            </a:r>
            <a:r>
              <a:rPr lang="en-US" dirty="0"/>
              <a:t> un </a:t>
            </a:r>
            <a:r>
              <a:rPr lang="en-US" b="1" dirty="0" err="1"/>
              <a:t>coeficient</a:t>
            </a:r>
            <a:r>
              <a:rPr lang="en-US" b="1" dirty="0"/>
              <a:t> de </a:t>
            </a:r>
            <a:r>
              <a:rPr lang="en-US" b="1" dirty="0" err="1"/>
              <a:t>penalizare</a:t>
            </a:r>
            <a:r>
              <a:rPr lang="en-US" b="1" dirty="0"/>
              <a:t> per </a:t>
            </a:r>
            <a:r>
              <a:rPr lang="en-US" b="1" dirty="0" err="1"/>
              <a:t>clasă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reduce </a:t>
            </a:r>
            <a:r>
              <a:rPr lang="en-US" dirty="0" err="1"/>
              <a:t>impactul</a:t>
            </a:r>
            <a:r>
              <a:rPr lang="en-US" dirty="0"/>
              <a:t> </a:t>
            </a:r>
            <a:r>
              <a:rPr lang="en-US" dirty="0" err="1"/>
              <a:t>dezechilibrului</a:t>
            </a:r>
            <a:r>
              <a:rPr lang="en-US" dirty="0"/>
              <a:t> din </a:t>
            </a:r>
            <a:r>
              <a:rPr lang="en-US" dirty="0" err="1"/>
              <a:t>setul</a:t>
            </a:r>
            <a:r>
              <a:rPr lang="en-US" dirty="0"/>
              <a:t> de date. </a:t>
            </a:r>
            <a:r>
              <a:rPr lang="en-US" dirty="0" err="1"/>
              <a:t>Evaluarea</a:t>
            </a:r>
            <a:r>
              <a:rPr lang="en-US" dirty="0"/>
              <a:t> </a:t>
            </a:r>
            <a:r>
              <a:rPr lang="en-US" dirty="0" err="1"/>
              <a:t>performanței</a:t>
            </a:r>
            <a:r>
              <a:rPr lang="en-US" dirty="0"/>
              <a:t> s-a </a:t>
            </a:r>
            <a:r>
              <a:rPr lang="en-US" dirty="0" err="1"/>
              <a:t>realizat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metrici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</a:t>
            </a:r>
            <a:r>
              <a:rPr lang="en-US" dirty="0"/>
              <a:t> </a:t>
            </a:r>
            <a:r>
              <a:rPr lang="en-US" dirty="0" err="1"/>
              <a:t>medicală</a:t>
            </a:r>
            <a:r>
              <a:rPr lang="en-US" dirty="0"/>
              <a:t>: </a:t>
            </a:r>
            <a:r>
              <a:rPr lang="en-US" b="1" dirty="0" err="1"/>
              <a:t>acuratețe</a:t>
            </a:r>
            <a:r>
              <a:rPr lang="en-US" dirty="0"/>
              <a:t>, </a:t>
            </a:r>
            <a:r>
              <a:rPr lang="en-US" b="1" dirty="0"/>
              <a:t>F1-score</a:t>
            </a:r>
            <a:r>
              <a:rPr lang="en-US" dirty="0"/>
              <a:t>, </a:t>
            </a:r>
            <a:r>
              <a:rPr lang="en-US" b="1" dirty="0" err="1"/>
              <a:t>sensibilitate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b="1" dirty="0" err="1"/>
              <a:t>specificitate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39428e4bb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39428e4bb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faza</a:t>
            </a:r>
            <a:r>
              <a:rPr lang="en-US" dirty="0"/>
              <a:t> de </a:t>
            </a:r>
            <a:r>
              <a:rPr lang="en-US" dirty="0" err="1"/>
              <a:t>experimentare</a:t>
            </a:r>
            <a:r>
              <a:rPr lang="en-US" dirty="0"/>
              <a:t>, am </a:t>
            </a:r>
            <a:r>
              <a:rPr lang="en-US" dirty="0" err="1"/>
              <a:t>testat</a:t>
            </a:r>
            <a:r>
              <a:rPr lang="en-US" dirty="0"/>
              <a:t> multiple </a:t>
            </a:r>
            <a:r>
              <a:rPr lang="en-US" dirty="0" err="1"/>
              <a:t>combinații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propuse</a:t>
            </a:r>
            <a:r>
              <a:rPr lang="en-US" dirty="0"/>
              <a:t> — </a:t>
            </a:r>
            <a:r>
              <a:rPr lang="en-US" b="1" dirty="0"/>
              <a:t>ResNet50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b="1" dirty="0"/>
              <a:t>Vision Transformer</a:t>
            </a:r>
            <a:r>
              <a:rPr lang="en-US" dirty="0"/>
              <a:t> —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seturi</a:t>
            </a:r>
            <a:r>
              <a:rPr lang="en-US" dirty="0"/>
              <a:t> de date: </a:t>
            </a:r>
            <a:r>
              <a:rPr lang="en-US" b="1" dirty="0" err="1"/>
              <a:t>IDRiD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b="1" dirty="0"/>
              <a:t>Diabetic Retinopathy (Kaggle APTOS 2019)</a:t>
            </a:r>
            <a:r>
              <a:rPr lang="en-US" dirty="0"/>
              <a:t>. Pe </a:t>
            </a:r>
            <a:r>
              <a:rPr lang="en-US" dirty="0" err="1"/>
              <a:t>lângă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date, am </a:t>
            </a:r>
            <a:r>
              <a:rPr lang="en-US" dirty="0" err="1"/>
              <a:t>variat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hiperparametrii</a:t>
            </a:r>
            <a:r>
              <a:rPr lang="en-US" dirty="0"/>
              <a:t> precum rata de </a:t>
            </a:r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dimensiunea</a:t>
            </a:r>
            <a:r>
              <a:rPr lang="en-US" dirty="0"/>
              <a:t> batch-</a:t>
            </a:r>
            <a:r>
              <a:rPr lang="en-US" dirty="0" err="1"/>
              <a:t>ului</a:t>
            </a:r>
            <a:r>
              <a:rPr lang="en-US" dirty="0"/>
              <a:t>.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o-RO" dirty="0" err="1"/>
              <a:t>Insa</a:t>
            </a:r>
            <a:r>
              <a:rPr lang="ro-RO" dirty="0"/>
              <a:t> i</a:t>
            </a:r>
            <a:r>
              <a:rPr lang="en-US" dirty="0"/>
              <a:t>n </a:t>
            </a:r>
            <a:r>
              <a:rPr lang="en-US" dirty="0" err="1"/>
              <a:t>prezentare</a:t>
            </a:r>
            <a:r>
              <a:rPr lang="en-US" dirty="0"/>
              <a:t> m-am </a:t>
            </a:r>
            <a:r>
              <a:rPr lang="en-US" dirty="0" err="1"/>
              <a:t>concentrat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pe </a:t>
            </a:r>
            <a:r>
              <a:rPr lang="en-US" b="1" dirty="0" err="1"/>
              <a:t>cele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bune</a:t>
            </a:r>
            <a:r>
              <a:rPr lang="en-US" b="1" dirty="0"/>
              <a:t> </a:t>
            </a:r>
            <a:r>
              <a:rPr lang="en-US" b="1" dirty="0" err="1"/>
              <a:t>rezultate</a:t>
            </a:r>
            <a:r>
              <a:rPr lang="en-US" b="1" dirty="0"/>
              <a:t> </a:t>
            </a:r>
            <a:r>
              <a:rPr lang="en-US" b="1" dirty="0" err="1"/>
              <a:t>obținute</a:t>
            </a:r>
            <a:r>
              <a:rPr lang="en-US" dirty="0"/>
              <a:t> Cel </a:t>
            </a:r>
            <a:r>
              <a:rPr lang="en-US" dirty="0" err="1"/>
              <a:t>mai</a:t>
            </a:r>
            <a:r>
              <a:rPr lang="en-US" dirty="0"/>
              <a:t> performant model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b="1" dirty="0" err="1"/>
              <a:t>ViT</a:t>
            </a:r>
            <a:r>
              <a:rPr lang="en-US" b="1" dirty="0"/>
              <a:t> </a:t>
            </a:r>
            <a:r>
              <a:rPr lang="en-US" b="1" dirty="0" err="1"/>
              <a:t>antrenat</a:t>
            </a:r>
            <a:r>
              <a:rPr lang="en-US" b="1" dirty="0"/>
              <a:t> pe </a:t>
            </a:r>
            <a:r>
              <a:rPr lang="en-US" b="1" dirty="0" err="1"/>
              <a:t>IDRiD</a:t>
            </a:r>
            <a:r>
              <a:rPr lang="en-US" dirty="0"/>
              <a:t> cu un batch size de 32, </a:t>
            </a:r>
            <a:r>
              <a:rPr lang="en-US" dirty="0" err="1"/>
              <a:t>obținând</a:t>
            </a:r>
            <a:r>
              <a:rPr lang="en-US" dirty="0"/>
              <a:t> </a:t>
            </a:r>
            <a:r>
              <a:rPr lang="en-US" b="1" dirty="0"/>
              <a:t>o </a:t>
            </a:r>
            <a:r>
              <a:rPr lang="en-US" b="1" dirty="0" err="1"/>
              <a:t>acuratețe</a:t>
            </a:r>
            <a:r>
              <a:rPr lang="en-US" b="1" dirty="0"/>
              <a:t> de 80% </a:t>
            </a:r>
            <a:r>
              <a:rPr lang="en-US" b="1" dirty="0" err="1"/>
              <a:t>și</a:t>
            </a:r>
            <a:r>
              <a:rPr lang="en-US" b="1" dirty="0"/>
              <a:t> un F1-score de 0.84</a:t>
            </a:r>
            <a:r>
              <a:rPr lang="en-US" dirty="0"/>
              <a:t>, </a:t>
            </a:r>
            <a:r>
              <a:rPr lang="en-US" dirty="0" err="1"/>
              <a:t>urmat</a:t>
            </a:r>
            <a:r>
              <a:rPr lang="en-US" dirty="0"/>
              <a:t> de </a:t>
            </a:r>
            <a:r>
              <a:rPr lang="en-US" dirty="0" err="1"/>
              <a:t>ViT</a:t>
            </a:r>
            <a:r>
              <a:rPr lang="en-US" dirty="0"/>
              <a:t> pe Kaggle cu 78.94%.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au stat la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de a merge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 cu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ca </a:t>
            </a:r>
            <a:r>
              <a:rPr lang="en-US" dirty="0" err="1"/>
              <a:t>variantă</a:t>
            </a:r>
            <a:r>
              <a:rPr lang="en-US" dirty="0"/>
              <a:t> </a:t>
            </a:r>
            <a:r>
              <a:rPr lang="en-US" dirty="0" err="1"/>
              <a:t>finală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cel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echilibrat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precizie</a:t>
            </a:r>
            <a:r>
              <a:rPr lang="en-US" dirty="0"/>
              <a:t>, </a:t>
            </a:r>
            <a:r>
              <a:rPr lang="en-US" dirty="0" err="1"/>
              <a:t>sensibilitate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stabilitate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clasificare</a:t>
            </a:r>
            <a:r>
              <a:rPr lang="en-US" dirty="0"/>
              <a:t>.</a:t>
            </a:r>
            <a:endParaRPr lang="ro-RO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0220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25f91714c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25f91714c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concluzie</a:t>
            </a:r>
            <a:r>
              <a:rPr lang="en-US" dirty="0"/>
              <a:t>,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lucrare</a:t>
            </a:r>
            <a:r>
              <a:rPr lang="en-US" dirty="0"/>
              <a:t> a </a:t>
            </a:r>
            <a:r>
              <a:rPr lang="en-US" dirty="0" err="1"/>
              <a:t>propus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analizat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a </a:t>
            </a:r>
            <a:r>
              <a:rPr lang="en-US" dirty="0" err="1"/>
              <a:t>retinopatiei</a:t>
            </a:r>
            <a:r>
              <a:rPr lang="en-US" dirty="0"/>
              <a:t> </a:t>
            </a:r>
            <a:r>
              <a:rPr lang="en-US" dirty="0" err="1"/>
              <a:t>diabetice</a:t>
            </a:r>
            <a:r>
              <a:rPr lang="en-US" dirty="0"/>
              <a:t>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fundus. </a:t>
            </a:r>
            <a:r>
              <a:rPr lang="en-US" dirty="0" err="1"/>
              <a:t>Primul</a:t>
            </a:r>
            <a:r>
              <a:rPr lang="en-US" dirty="0"/>
              <a:t> model, </a:t>
            </a:r>
            <a:r>
              <a:rPr lang="en-US" b="1" dirty="0"/>
              <a:t>Vision Transformer</a:t>
            </a:r>
            <a:r>
              <a:rPr lang="en-US" dirty="0"/>
              <a:t>, a </a:t>
            </a:r>
            <a:r>
              <a:rPr lang="en-US" dirty="0" err="1"/>
              <a:t>demonstrat</a:t>
            </a:r>
            <a:r>
              <a:rPr lang="en-US" dirty="0"/>
              <a:t> o </a:t>
            </a:r>
            <a:r>
              <a:rPr lang="en-US" dirty="0" err="1"/>
              <a:t>performanță</a:t>
            </a:r>
            <a:r>
              <a:rPr lang="en-US" dirty="0"/>
              <a:t> </a:t>
            </a:r>
            <a:r>
              <a:rPr lang="en-US" dirty="0" err="1"/>
              <a:t>superioară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termeni</a:t>
            </a:r>
            <a:r>
              <a:rPr lang="en-US" dirty="0"/>
              <a:t> de </a:t>
            </a:r>
            <a:r>
              <a:rPr lang="en-US" dirty="0" err="1"/>
              <a:t>acuratețe</a:t>
            </a:r>
            <a:r>
              <a:rPr lang="en-US" dirty="0"/>
              <a:t>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</a:t>
            </a:r>
            <a:r>
              <a:rPr lang="en-US" dirty="0" err="1"/>
              <a:t>echilibru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precizie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recall, </a:t>
            </a:r>
            <a:r>
              <a:rPr lang="en-US" dirty="0" err="1"/>
              <a:t>obținând</a:t>
            </a:r>
            <a:r>
              <a:rPr lang="en-US" dirty="0"/>
              <a:t> un </a:t>
            </a:r>
            <a:r>
              <a:rPr lang="en-US" b="1" dirty="0"/>
              <a:t>F1-score de 0.84</a:t>
            </a:r>
            <a:r>
              <a:rPr lang="en-US" dirty="0"/>
              <a:t> pe </a:t>
            </a:r>
            <a:r>
              <a:rPr lang="en-US" dirty="0" err="1"/>
              <a:t>setul</a:t>
            </a:r>
            <a:r>
              <a:rPr lang="en-US" dirty="0"/>
              <a:t> </a:t>
            </a:r>
            <a:r>
              <a:rPr lang="en-US" dirty="0" err="1"/>
              <a:t>IDRiD</a:t>
            </a:r>
            <a:r>
              <a:rPr lang="en-US" dirty="0"/>
              <a:t>.</a:t>
            </a:r>
          </a:p>
          <a:p>
            <a:r>
              <a:rPr lang="en-US" dirty="0"/>
              <a:t>Cel de-al </a:t>
            </a:r>
            <a:r>
              <a:rPr lang="en-US" dirty="0" err="1"/>
              <a:t>doilea</a:t>
            </a:r>
            <a:r>
              <a:rPr lang="en-US" dirty="0"/>
              <a:t> model, o </a:t>
            </a:r>
            <a:r>
              <a:rPr lang="en-US" dirty="0" err="1"/>
              <a:t>arhitectură</a:t>
            </a:r>
            <a:r>
              <a:rPr lang="en-US" dirty="0"/>
              <a:t> </a:t>
            </a:r>
            <a:r>
              <a:rPr lang="en-US" dirty="0" err="1"/>
              <a:t>hibridă</a:t>
            </a:r>
            <a:r>
              <a:rPr lang="en-US" dirty="0"/>
              <a:t> </a:t>
            </a:r>
            <a:r>
              <a:rPr lang="en-US" dirty="0" err="1"/>
              <a:t>bazată</a:t>
            </a:r>
            <a:r>
              <a:rPr lang="en-US" dirty="0"/>
              <a:t> pe </a:t>
            </a:r>
            <a:r>
              <a:rPr lang="en-US" b="1" dirty="0"/>
              <a:t>ResNet50 </a:t>
            </a:r>
            <a:r>
              <a:rPr lang="en-US" b="1" dirty="0" err="1"/>
              <a:t>și</a:t>
            </a:r>
            <a:r>
              <a:rPr lang="en-US" b="1" dirty="0"/>
              <a:t> un </a:t>
            </a:r>
            <a:r>
              <a:rPr lang="en-US" b="1" dirty="0" err="1"/>
              <a:t>strat</a:t>
            </a:r>
            <a:r>
              <a:rPr lang="en-US" b="1" dirty="0"/>
              <a:t> </a:t>
            </a:r>
            <a:r>
              <a:rPr lang="en-US" b="1" dirty="0" err="1"/>
              <a:t>cuantic</a:t>
            </a:r>
            <a:r>
              <a:rPr lang="en-US" dirty="0"/>
              <a:t> de tip Dressed Quantum Net, a </a:t>
            </a:r>
            <a:r>
              <a:rPr lang="en-US" dirty="0" err="1"/>
              <a:t>adus</a:t>
            </a:r>
            <a:r>
              <a:rPr lang="en-US" dirty="0"/>
              <a:t> o </a:t>
            </a:r>
            <a:r>
              <a:rPr lang="en-US" dirty="0" err="1"/>
              <a:t>contribuție</a:t>
            </a:r>
            <a:r>
              <a:rPr lang="en-US" dirty="0"/>
              <a:t> </a:t>
            </a:r>
            <a:r>
              <a:rPr lang="en-US" dirty="0" err="1"/>
              <a:t>exploratorie</a:t>
            </a:r>
            <a:r>
              <a:rPr lang="en-US" dirty="0"/>
              <a:t> </a:t>
            </a:r>
            <a:r>
              <a:rPr lang="en-US" dirty="0" err="1"/>
              <a:t>importantă</a:t>
            </a:r>
            <a:r>
              <a:rPr lang="en-US" dirty="0"/>
              <a:t>. </a:t>
            </a:r>
            <a:r>
              <a:rPr lang="en-US" dirty="0" err="1"/>
              <a:t>Deși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 sale au </a:t>
            </a:r>
            <a:r>
              <a:rPr lang="en-US" dirty="0" err="1"/>
              <a:t>fost</a:t>
            </a:r>
            <a:r>
              <a:rPr lang="en-US" dirty="0"/>
              <a:t> competitive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cazuri</a:t>
            </a:r>
            <a:r>
              <a:rPr lang="en-US" dirty="0"/>
              <a:t>, </a:t>
            </a:r>
            <a:r>
              <a:rPr lang="en-US" dirty="0" err="1"/>
              <a:t>limitările</a:t>
            </a:r>
            <a:r>
              <a:rPr lang="en-US" dirty="0"/>
              <a:t> hardware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complexitatea</a:t>
            </a:r>
            <a:r>
              <a:rPr lang="en-US" dirty="0"/>
              <a:t> </a:t>
            </a:r>
            <a:r>
              <a:rPr lang="en-US" dirty="0" err="1"/>
              <a:t>antrenării</a:t>
            </a:r>
            <a:r>
              <a:rPr lang="en-US" dirty="0"/>
              <a:t> </a:t>
            </a:r>
            <a:r>
              <a:rPr lang="en-US" dirty="0" err="1"/>
              <a:t>îl</a:t>
            </a:r>
            <a:r>
              <a:rPr lang="en-US" dirty="0"/>
              <a:t> fac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potrivit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aplicare</a:t>
            </a:r>
            <a:r>
              <a:rPr lang="en-US" dirty="0"/>
              <a:t> </a:t>
            </a:r>
            <a:r>
              <a:rPr lang="en-US" dirty="0" err="1"/>
              <a:t>clinică</a:t>
            </a:r>
            <a:r>
              <a:rPr lang="en-US" dirty="0"/>
              <a:t> </a:t>
            </a:r>
            <a:r>
              <a:rPr lang="en-US" dirty="0" err="1"/>
              <a:t>imediată</a:t>
            </a:r>
            <a:r>
              <a:rPr lang="en-US" dirty="0"/>
              <a:t>.</a:t>
            </a:r>
          </a:p>
          <a:p>
            <a:r>
              <a:rPr lang="en-US" dirty="0" err="1"/>
              <a:t>Evaluarea</a:t>
            </a:r>
            <a:r>
              <a:rPr lang="en-US" dirty="0"/>
              <a:t> pe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seturi</a:t>
            </a:r>
            <a:r>
              <a:rPr lang="en-US" dirty="0"/>
              <a:t> de date </a:t>
            </a:r>
            <a:r>
              <a:rPr lang="en-US" dirty="0" err="1"/>
              <a:t>distincte</a:t>
            </a:r>
            <a:r>
              <a:rPr lang="en-US" dirty="0"/>
              <a:t>, precum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comparativă</a:t>
            </a:r>
            <a:r>
              <a:rPr lang="en-US" dirty="0"/>
              <a:t> a </a:t>
            </a:r>
            <a:r>
              <a:rPr lang="en-US" dirty="0" err="1"/>
              <a:t>performanțelor</a:t>
            </a:r>
            <a:r>
              <a:rPr lang="en-US" dirty="0"/>
              <a:t>, au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</a:t>
            </a:r>
            <a:r>
              <a:rPr lang="en-US" b="1" dirty="0" err="1"/>
              <a:t>ViT</a:t>
            </a:r>
            <a:r>
              <a:rPr lang="en-US" b="1" dirty="0"/>
              <a:t> ca </a:t>
            </a:r>
            <a:r>
              <a:rPr lang="en-US" b="1" dirty="0" err="1"/>
              <a:t>soluție</a:t>
            </a:r>
            <a:r>
              <a:rPr lang="en-US" b="1" dirty="0"/>
              <a:t> </a:t>
            </a:r>
            <a:r>
              <a:rPr lang="en-US" b="1" dirty="0" err="1"/>
              <a:t>finală</a:t>
            </a:r>
            <a:r>
              <a:rPr lang="en-US" dirty="0"/>
              <a:t>, </a:t>
            </a:r>
            <a:r>
              <a:rPr lang="en-US" dirty="0" err="1"/>
              <a:t>datorită</a:t>
            </a:r>
            <a:r>
              <a:rPr lang="en-US" dirty="0"/>
              <a:t> </a:t>
            </a:r>
            <a:r>
              <a:rPr lang="en-US" b="1" dirty="0" err="1"/>
              <a:t>echilibrului</a:t>
            </a:r>
            <a:r>
              <a:rPr lang="en-US" b="1" dirty="0"/>
              <a:t> </a:t>
            </a:r>
            <a:r>
              <a:rPr lang="en-US" b="1" dirty="0" err="1"/>
              <a:t>între</a:t>
            </a:r>
            <a:r>
              <a:rPr lang="en-US" b="1" dirty="0"/>
              <a:t> </a:t>
            </a:r>
            <a:r>
              <a:rPr lang="en-US" b="1" dirty="0" err="1"/>
              <a:t>performanță</a:t>
            </a:r>
            <a:r>
              <a:rPr lang="en-US" b="1" dirty="0"/>
              <a:t>, </a:t>
            </a:r>
            <a:r>
              <a:rPr lang="en-US" b="1" dirty="0" err="1"/>
              <a:t>scalabilitate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stabilitate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clasificare</a:t>
            </a:r>
            <a:r>
              <a:rPr lang="en-US" dirty="0"/>
              <a:t>. </a:t>
            </a:r>
            <a:r>
              <a:rPr lang="en-US" dirty="0" err="1"/>
              <a:t>Lucrarea</a:t>
            </a:r>
            <a:r>
              <a:rPr lang="en-US" dirty="0"/>
              <a:t> </a:t>
            </a:r>
            <a:r>
              <a:rPr lang="en-US" dirty="0" err="1"/>
              <a:t>confirmă</a:t>
            </a:r>
            <a:r>
              <a:rPr lang="en-US" dirty="0"/>
              <a:t> </a:t>
            </a:r>
            <a:r>
              <a:rPr lang="en-US" dirty="0" err="1"/>
              <a:t>potențialul</a:t>
            </a:r>
            <a:r>
              <a:rPr lang="en-US" dirty="0"/>
              <a:t> real al </a:t>
            </a:r>
            <a:r>
              <a:rPr lang="en-US" dirty="0" err="1"/>
              <a:t>învățării</a:t>
            </a:r>
            <a:r>
              <a:rPr lang="en-US" dirty="0"/>
              <a:t> automate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sprijinul</a:t>
            </a:r>
            <a:r>
              <a:rPr lang="en-US" dirty="0"/>
              <a:t> </a:t>
            </a:r>
            <a:r>
              <a:rPr lang="en-US" dirty="0" err="1"/>
              <a:t>diagnosticării</a:t>
            </a:r>
            <a:r>
              <a:rPr lang="en-US" dirty="0"/>
              <a:t> </a:t>
            </a:r>
            <a:r>
              <a:rPr lang="en-US" dirty="0" err="1"/>
              <a:t>medicale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</a:t>
            </a:r>
            <a:r>
              <a:rPr lang="en-US" dirty="0" err="1"/>
              <a:t>direcții</a:t>
            </a:r>
            <a:r>
              <a:rPr lang="en-US" dirty="0"/>
              <a:t> </a:t>
            </a:r>
            <a:r>
              <a:rPr lang="en-US" dirty="0" err="1"/>
              <a:t>interesante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cercetări</a:t>
            </a:r>
            <a:r>
              <a:rPr lang="en-US" dirty="0"/>
              <a:t> </a:t>
            </a:r>
            <a:r>
              <a:rPr lang="en-US" dirty="0" err="1"/>
              <a:t>viitoare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integrarea</a:t>
            </a:r>
            <a:r>
              <a:rPr lang="en-US" dirty="0"/>
              <a:t> </a:t>
            </a:r>
            <a:r>
              <a:rPr lang="en-US" dirty="0" err="1"/>
              <a:t>tehnologiilor</a:t>
            </a:r>
            <a:r>
              <a:rPr lang="en-US" dirty="0"/>
              <a:t> </a:t>
            </a:r>
            <a:r>
              <a:rPr lang="en-US" dirty="0" err="1"/>
              <a:t>cuantice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Retinopatia</a:t>
            </a:r>
            <a:r>
              <a:rPr lang="en-US" dirty="0"/>
              <a:t> </a:t>
            </a:r>
            <a:r>
              <a:rPr lang="en-US" dirty="0" err="1"/>
              <a:t>diabetică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boală</a:t>
            </a:r>
            <a:r>
              <a:rPr lang="en-US" dirty="0"/>
              <a:t> </a:t>
            </a:r>
            <a:r>
              <a:rPr lang="en-US" dirty="0" err="1"/>
              <a:t>progresivă</a:t>
            </a:r>
            <a:r>
              <a:rPr lang="en-US" dirty="0"/>
              <a:t> care </a:t>
            </a:r>
            <a:r>
              <a:rPr lang="en-US" dirty="0" err="1"/>
              <a:t>afectează</a:t>
            </a:r>
            <a:r>
              <a:rPr lang="en-US" dirty="0"/>
              <a:t> retina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o </a:t>
            </a:r>
            <a:r>
              <a:rPr lang="en-US" dirty="0" err="1"/>
              <a:t>complicație</a:t>
            </a:r>
            <a:r>
              <a:rPr lang="en-US" dirty="0"/>
              <a:t> </a:t>
            </a:r>
            <a:r>
              <a:rPr lang="en-US" dirty="0" err="1"/>
              <a:t>severă</a:t>
            </a:r>
            <a:r>
              <a:rPr lang="en-US" dirty="0"/>
              <a:t> a </a:t>
            </a:r>
            <a:r>
              <a:rPr lang="en-US" dirty="0" err="1"/>
              <a:t>diabetului</a:t>
            </a:r>
            <a:r>
              <a:rPr lang="en-US" dirty="0"/>
              <a:t> </a:t>
            </a:r>
            <a:r>
              <a:rPr lang="en-US" dirty="0" err="1"/>
              <a:t>zaharat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lăsată</a:t>
            </a:r>
            <a:r>
              <a:rPr lang="en-US" dirty="0"/>
              <a:t> </a:t>
            </a:r>
            <a:r>
              <a:rPr lang="en-US" dirty="0" err="1"/>
              <a:t>netratată</a:t>
            </a:r>
            <a:r>
              <a:rPr lang="en-US" dirty="0"/>
              <a:t>, </a:t>
            </a:r>
            <a:r>
              <a:rPr lang="en-US" dirty="0" err="1"/>
              <a:t>poate</a:t>
            </a:r>
            <a:r>
              <a:rPr lang="en-US" dirty="0"/>
              <a:t> duce la </a:t>
            </a:r>
            <a:r>
              <a:rPr lang="en-US" dirty="0" err="1"/>
              <a:t>pierderea</a:t>
            </a:r>
            <a:r>
              <a:rPr lang="en-US" dirty="0"/>
              <a:t> </a:t>
            </a:r>
            <a:r>
              <a:rPr lang="en-US" dirty="0" err="1"/>
              <a:t>ireversibilă</a:t>
            </a:r>
            <a:r>
              <a:rPr lang="en-US" dirty="0"/>
              <a:t> a </a:t>
            </a:r>
            <a:r>
              <a:rPr lang="en-US" dirty="0" err="1"/>
              <a:t>vederii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mod </a:t>
            </a:r>
            <a:r>
              <a:rPr lang="en-US" dirty="0" err="1"/>
              <a:t>tradițional</a:t>
            </a:r>
            <a:r>
              <a:rPr lang="en-US" dirty="0"/>
              <a:t>, </a:t>
            </a:r>
            <a:r>
              <a:rPr lang="en-US" dirty="0" err="1"/>
              <a:t>identificarea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retinopatiei</a:t>
            </a:r>
            <a:r>
              <a:rPr lang="en-US" dirty="0"/>
              <a:t> se face manual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specialiști</a:t>
            </a:r>
            <a:r>
              <a:rPr lang="en-US" dirty="0"/>
              <a:t> </a:t>
            </a:r>
            <a:r>
              <a:rPr lang="en-US" dirty="0" err="1"/>
              <a:t>oftalmologi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de fund de </a:t>
            </a:r>
            <a:r>
              <a:rPr lang="en-US" dirty="0" err="1"/>
              <a:t>ochi</a:t>
            </a:r>
            <a:r>
              <a:rPr lang="en-US" dirty="0"/>
              <a:t>,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process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necesită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expertiză</a:t>
            </a:r>
            <a:r>
              <a:rPr lang="en-US" dirty="0"/>
              <a:t> In </a:t>
            </a:r>
            <a:r>
              <a:rPr lang="en-US" dirty="0" err="1"/>
              <a:t>acest</a:t>
            </a:r>
            <a:r>
              <a:rPr lang="en-US" dirty="0"/>
              <a:t> context, </a:t>
            </a:r>
            <a:r>
              <a:rPr lang="en-US" dirty="0" err="1"/>
              <a:t>soluțiile</a:t>
            </a:r>
            <a:r>
              <a:rPr lang="en-US" dirty="0"/>
              <a:t> automate de </a:t>
            </a:r>
            <a:r>
              <a:rPr lang="en-US" dirty="0" err="1"/>
              <a:t>analiză</a:t>
            </a:r>
            <a:r>
              <a:rPr lang="en-US" dirty="0"/>
              <a:t> a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retiniene</a:t>
            </a:r>
            <a:r>
              <a:rPr lang="en-US" dirty="0"/>
              <a:t> pot </a:t>
            </a:r>
            <a:r>
              <a:rPr lang="en-US" dirty="0" err="1"/>
              <a:t>susține</a:t>
            </a:r>
            <a:r>
              <a:rPr lang="en-US" dirty="0"/>
              <a:t> </a:t>
            </a:r>
            <a:r>
              <a:rPr lang="en-US" dirty="0" err="1"/>
              <a:t>activitatea</a:t>
            </a:r>
            <a:r>
              <a:rPr lang="en-US" dirty="0"/>
              <a:t> </a:t>
            </a:r>
            <a:r>
              <a:rPr lang="en-US" dirty="0" err="1"/>
              <a:t>clinică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pot </a:t>
            </a:r>
            <a:r>
              <a:rPr lang="en-US" dirty="0" err="1"/>
              <a:t>aduce</a:t>
            </a:r>
            <a:r>
              <a:rPr lang="en-US" dirty="0"/>
              <a:t>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adăugată</a:t>
            </a:r>
            <a:r>
              <a:rPr lang="en-US" dirty="0"/>
              <a:t> </a:t>
            </a:r>
            <a:r>
              <a:rPr lang="en-US" dirty="0" err="1"/>
              <a:t>semnificativă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medii</a:t>
            </a:r>
            <a:r>
              <a:rPr lang="en-US" dirty="0"/>
              <a:t> cu </a:t>
            </a:r>
            <a:r>
              <a:rPr lang="en-US" dirty="0" err="1"/>
              <a:t>acces</a:t>
            </a:r>
            <a:r>
              <a:rPr lang="en-US" dirty="0"/>
              <a:t> </a:t>
            </a:r>
            <a:r>
              <a:rPr lang="en-US" dirty="0" err="1"/>
              <a:t>limitat</a:t>
            </a:r>
            <a:r>
              <a:rPr lang="en-US" dirty="0"/>
              <a:t> la </a:t>
            </a:r>
            <a:r>
              <a:rPr lang="en-US" dirty="0" err="1"/>
              <a:t>oftalmologi</a:t>
            </a:r>
            <a:r>
              <a:rPr lang="en-US" dirty="0"/>
              <a:t>. </a:t>
            </a:r>
          </a:p>
          <a:p>
            <a:r>
              <a:rPr lang="en-US" dirty="0" err="1"/>
              <a:t>Lucrarea</a:t>
            </a:r>
            <a:r>
              <a:rPr lang="en-US" dirty="0"/>
              <a:t> </a:t>
            </a:r>
            <a:r>
              <a:rPr lang="en-US" dirty="0" err="1"/>
              <a:t>mea</a:t>
            </a:r>
            <a:r>
              <a:rPr lang="en-US" dirty="0"/>
              <a:t> se </a:t>
            </a:r>
            <a:r>
              <a:rPr lang="en-US" dirty="0" err="1"/>
              <a:t>concentrează</a:t>
            </a:r>
            <a:r>
              <a:rPr lang="en-US" dirty="0"/>
              <a:t> pe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compararea</a:t>
            </a:r>
            <a:r>
              <a:rPr lang="en-US" dirty="0"/>
              <a:t> 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: </a:t>
            </a:r>
            <a:r>
              <a:rPr lang="en-US" dirty="0" err="1"/>
              <a:t>unul</a:t>
            </a:r>
            <a:r>
              <a:rPr lang="en-US" dirty="0"/>
              <a:t> de tip transformer (</a:t>
            </a:r>
            <a:r>
              <a:rPr lang="en-US" dirty="0" err="1"/>
              <a:t>ViT</a:t>
            </a:r>
            <a:r>
              <a:rPr lang="en-US" dirty="0"/>
              <a:t>), </a:t>
            </a:r>
            <a:r>
              <a:rPr lang="en-US" dirty="0" err="1"/>
              <a:t>și</a:t>
            </a:r>
            <a:r>
              <a:rPr lang="en-US" dirty="0"/>
              <a:t> un model </a:t>
            </a:r>
            <a:r>
              <a:rPr lang="en-US" dirty="0" err="1"/>
              <a:t>hibrid</a:t>
            </a:r>
            <a:r>
              <a:rPr lang="en-US" dirty="0"/>
              <a:t> care </a:t>
            </a:r>
            <a:r>
              <a:rPr lang="en-US" dirty="0" err="1"/>
              <a:t>combină</a:t>
            </a:r>
            <a:r>
              <a:rPr lang="en-US" dirty="0"/>
              <a:t>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clasică</a:t>
            </a:r>
            <a:r>
              <a:rPr lang="en-US" dirty="0"/>
              <a:t> cu un </a:t>
            </a:r>
            <a:r>
              <a:rPr lang="en-US" dirty="0" err="1"/>
              <a:t>strat</a:t>
            </a:r>
            <a:r>
              <a:rPr lang="en-US" dirty="0"/>
              <a:t> </a:t>
            </a:r>
            <a:r>
              <a:rPr lang="en-US" dirty="0" err="1"/>
              <a:t>cuantic</a:t>
            </a:r>
            <a:r>
              <a:rPr lang="en-US" dirty="0"/>
              <a:t>, </a:t>
            </a:r>
            <a:r>
              <a:rPr lang="en-US" dirty="0" err="1"/>
              <a:t>utilizând</a:t>
            </a:r>
            <a:r>
              <a:rPr lang="en-US" dirty="0"/>
              <a:t> Dressed Quantum Net.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1965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 utilizat </a:t>
            </a:r>
            <a:r>
              <a:rPr lang="fr-FR" dirty="0" err="1"/>
              <a:t>două</a:t>
            </a:r>
            <a:r>
              <a:rPr lang="fr-FR" dirty="0"/>
              <a:t> </a:t>
            </a:r>
            <a:r>
              <a:rPr lang="fr-FR" dirty="0" err="1"/>
              <a:t>seturi</a:t>
            </a:r>
            <a:r>
              <a:rPr lang="fr-FR" dirty="0"/>
              <a:t> de date </a:t>
            </a:r>
            <a:r>
              <a:rPr lang="fr-FR" dirty="0" err="1"/>
              <a:t>publice</a:t>
            </a:r>
            <a:r>
              <a:rPr lang="fr-FR" dirty="0"/>
              <a:t>: </a:t>
            </a:r>
            <a:r>
              <a:rPr lang="fr-FR" b="1" dirty="0" err="1"/>
              <a:t>IDRiD</a:t>
            </a:r>
            <a:r>
              <a:rPr lang="fr-FR" dirty="0"/>
              <a:t> </a:t>
            </a:r>
            <a:r>
              <a:rPr lang="fr-FR" dirty="0" err="1"/>
              <a:t>și</a:t>
            </a:r>
            <a:r>
              <a:rPr lang="fr-FR" dirty="0"/>
              <a:t> </a:t>
            </a:r>
            <a:r>
              <a:rPr lang="ro-RO" dirty="0"/>
              <a:t>o versiune </a:t>
            </a:r>
            <a:r>
              <a:rPr lang="ro-RO" dirty="0" err="1"/>
              <a:t>resized</a:t>
            </a:r>
            <a:r>
              <a:rPr lang="ro-RO" dirty="0"/>
              <a:t> a setului de date </a:t>
            </a:r>
            <a:r>
              <a:rPr lang="fr-FR" b="1" dirty="0"/>
              <a:t>APTOS 2019 </a:t>
            </a:r>
            <a:r>
              <a:rPr lang="ro-RO" b="1" dirty="0"/>
              <a:t>.</a:t>
            </a:r>
            <a:endParaRPr lang="ro-RO" dirty="0"/>
          </a:p>
          <a:p>
            <a:endParaRPr lang="ro-RO" dirty="0"/>
          </a:p>
          <a:p>
            <a:r>
              <a:rPr lang="en-US" dirty="0" err="1"/>
              <a:t>Setul</a:t>
            </a:r>
            <a:r>
              <a:rPr lang="en-US" dirty="0"/>
              <a:t> </a:t>
            </a:r>
            <a:r>
              <a:rPr lang="en-US" b="1" dirty="0" err="1"/>
              <a:t>IDRiD</a:t>
            </a:r>
            <a:r>
              <a:rPr lang="en-US" dirty="0"/>
              <a:t>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aproximativ</a:t>
            </a:r>
            <a:r>
              <a:rPr lang="en-US" dirty="0"/>
              <a:t> 5</a:t>
            </a:r>
            <a:r>
              <a:rPr lang="ro-RO" dirty="0"/>
              <a:t>16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ro-RO" dirty="0"/>
              <a:t>cu fund de ochi la o </a:t>
            </a:r>
            <a:r>
              <a:rPr lang="en-US" dirty="0" err="1"/>
              <a:t>rezoluție</a:t>
            </a:r>
            <a:r>
              <a:rPr lang="en-US" dirty="0"/>
              <a:t> mare</a:t>
            </a:r>
            <a:r>
              <a:rPr lang="ro-RO" dirty="0"/>
              <a:t>, </a:t>
            </a:r>
            <a:r>
              <a:rPr lang="en-US" dirty="0" err="1"/>
              <a:t>adnotate</a:t>
            </a:r>
            <a:r>
              <a:rPr lang="en-US" dirty="0"/>
              <a:t> manual de </a:t>
            </a:r>
            <a:r>
              <a:rPr lang="en-US" dirty="0" err="1"/>
              <a:t>specialiști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îl</a:t>
            </a:r>
            <a:r>
              <a:rPr lang="en-US" dirty="0"/>
              <a:t> face ideal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analiză</a:t>
            </a:r>
            <a:r>
              <a:rPr lang="en-US" dirty="0"/>
              <a:t> </a:t>
            </a:r>
            <a:r>
              <a:rPr lang="en-US" dirty="0" err="1"/>
              <a:t>clinică</a:t>
            </a:r>
            <a:r>
              <a:rPr lang="en-US" dirty="0"/>
              <a:t>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fi </a:t>
            </a:r>
            <a:r>
              <a:rPr lang="en-US" dirty="0" err="1"/>
              <a:t>procesate</a:t>
            </a:r>
            <a:r>
              <a:rPr lang="en-US" dirty="0"/>
              <a:t>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neurale</a:t>
            </a:r>
            <a:r>
              <a:rPr lang="en-US" dirty="0"/>
              <a:t>, </a:t>
            </a:r>
            <a:r>
              <a:rPr lang="en-US" dirty="0" err="1"/>
              <a:t>imaginile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b="1" dirty="0" err="1"/>
              <a:t>redimensionate</a:t>
            </a:r>
            <a:r>
              <a:rPr lang="en-US" b="1" dirty="0"/>
              <a:t> la 224×224 </a:t>
            </a:r>
            <a:r>
              <a:rPr lang="en-US" b="1" dirty="0" err="1"/>
              <a:t>pixeli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preprocesare</a:t>
            </a:r>
            <a:r>
              <a:rPr lang="en-US" dirty="0"/>
              <a:t>.</a:t>
            </a:r>
            <a:r>
              <a:rPr lang="ro-RO" dirty="0"/>
              <a:t> </a:t>
            </a:r>
            <a:r>
              <a:rPr lang="en-US" dirty="0" err="1"/>
              <a:t>Deși</a:t>
            </a:r>
            <a:r>
              <a:rPr lang="en-US" dirty="0"/>
              <a:t> </a:t>
            </a:r>
            <a:r>
              <a:rPr lang="en-US" dirty="0" err="1"/>
              <a:t>inițial</a:t>
            </a:r>
            <a:r>
              <a:rPr lang="en-US" dirty="0"/>
              <a:t> pare </a:t>
            </a:r>
            <a:r>
              <a:rPr lang="en-US" dirty="0" err="1"/>
              <a:t>mai</a:t>
            </a:r>
            <a:r>
              <a:rPr lang="en-US" dirty="0"/>
              <a:t> bine </a:t>
            </a:r>
            <a:r>
              <a:rPr lang="en-US" dirty="0" err="1"/>
              <a:t>distribuit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realitate</a:t>
            </a:r>
            <a:r>
              <a:rPr lang="en-US" dirty="0"/>
              <a:t> </a:t>
            </a:r>
            <a:r>
              <a:rPr lang="en-US" dirty="0" err="1"/>
              <a:t>există</a:t>
            </a:r>
            <a:r>
              <a:rPr lang="en-US" dirty="0"/>
              <a:t> tot un </a:t>
            </a:r>
            <a:r>
              <a:rPr lang="en-US" dirty="0" err="1"/>
              <a:t>dezechilibru</a:t>
            </a:r>
            <a:r>
              <a:rPr lang="en-US" dirty="0"/>
              <a:t> </a:t>
            </a:r>
            <a:r>
              <a:rPr lang="en-US" dirty="0" err="1"/>
              <a:t>vizibil</a:t>
            </a:r>
            <a:r>
              <a:rPr lang="ro-RO" dirty="0"/>
              <a:t> pe care </a:t>
            </a:r>
            <a:r>
              <a:rPr lang="ro-RO" dirty="0" err="1"/>
              <a:t>il</a:t>
            </a:r>
            <a:r>
              <a:rPr lang="ro-RO" dirty="0"/>
              <a:t> vom putea </a:t>
            </a:r>
            <a:r>
              <a:rPr lang="ro-RO" dirty="0" err="1"/>
              <a:t>urmari</a:t>
            </a:r>
            <a:r>
              <a:rPr lang="ro-RO" dirty="0"/>
              <a:t> in </a:t>
            </a:r>
            <a:r>
              <a:rPr lang="ro-RO" dirty="0" err="1"/>
              <a:t>slide-ul</a:t>
            </a:r>
            <a:r>
              <a:rPr lang="ro-RO" dirty="0"/>
              <a:t> </a:t>
            </a:r>
            <a:r>
              <a:rPr lang="ro-RO" dirty="0" err="1"/>
              <a:t>urmator</a:t>
            </a:r>
            <a:r>
              <a:rPr lang="ro-RO" dirty="0"/>
              <a:t>.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ro-RO" dirty="0"/>
              <a:t>, cel de-al doilea set de date, versiunea </a:t>
            </a:r>
            <a:r>
              <a:rPr lang="ro-RO" dirty="0" err="1"/>
              <a:t>resized</a:t>
            </a:r>
            <a:r>
              <a:rPr lang="ro-RO" dirty="0"/>
              <a:t> a setului de date APTOS 2019 prezinta</a:t>
            </a:r>
            <a:r>
              <a:rPr lang="en-US" dirty="0"/>
              <a:t> </a:t>
            </a:r>
            <a:r>
              <a:rPr lang="ro-RO" dirty="0"/>
              <a:t>un </a:t>
            </a:r>
            <a:r>
              <a:rPr lang="ro-RO" dirty="0" err="1"/>
              <a:t>numar</a:t>
            </a:r>
            <a:r>
              <a:rPr lang="ro-RO" dirty="0"/>
              <a:t> </a:t>
            </a:r>
            <a:r>
              <a:rPr lang="en-US" dirty="0" err="1"/>
              <a:t>semnificativ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de </a:t>
            </a:r>
            <a:r>
              <a:rPr lang="en-US" dirty="0" err="1"/>
              <a:t>imagini</a:t>
            </a:r>
            <a:r>
              <a:rPr lang="en-US" dirty="0"/>
              <a:t> — </a:t>
            </a:r>
            <a:r>
              <a:rPr lang="en-US" dirty="0" err="1"/>
              <a:t>peste</a:t>
            </a:r>
            <a:r>
              <a:rPr lang="en-US" dirty="0"/>
              <a:t> 3600 —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dirty="0" err="1"/>
              <a:t>dezechilibru</a:t>
            </a:r>
            <a:r>
              <a:rPr lang="en-US" dirty="0"/>
              <a:t> </a:t>
            </a:r>
            <a:r>
              <a:rPr lang="en-US" dirty="0" err="1"/>
              <a:t>accentuat</a:t>
            </a:r>
            <a:r>
              <a:rPr lang="en-US" dirty="0"/>
              <a:t>, cu </a:t>
            </a:r>
            <a:r>
              <a:rPr lang="en-US" b="1" dirty="0" err="1"/>
              <a:t>clasa</a:t>
            </a:r>
            <a:r>
              <a:rPr lang="en-US" b="1" dirty="0"/>
              <a:t> 0 (</a:t>
            </a:r>
            <a:r>
              <a:rPr lang="en-US" b="1" dirty="0" err="1"/>
              <a:t>fără</a:t>
            </a:r>
            <a:r>
              <a:rPr lang="en-US" b="1" dirty="0"/>
              <a:t> </a:t>
            </a:r>
            <a:r>
              <a:rPr lang="en-US" b="1" dirty="0" err="1"/>
              <a:t>retinopatie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reprezentând</a:t>
            </a:r>
            <a:r>
              <a:rPr lang="en-US" dirty="0"/>
              <a:t> o </a:t>
            </a:r>
            <a:r>
              <a:rPr lang="en-US" dirty="0" err="1"/>
              <a:t>proporție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mare din date.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94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Imaginile celor doua</a:t>
            </a:r>
            <a:r>
              <a:rPr lang="en-US" dirty="0"/>
              <a:t> </a:t>
            </a:r>
            <a:r>
              <a:rPr lang="en-US" dirty="0" err="1"/>
              <a:t>seturi</a:t>
            </a:r>
            <a:r>
              <a:rPr lang="en-US" dirty="0"/>
              <a:t> de date </a:t>
            </a:r>
            <a:r>
              <a:rPr lang="en-US" dirty="0" err="1"/>
              <a:t>utilizat</a:t>
            </a:r>
            <a:r>
              <a:rPr lang="ro-RO" dirty="0"/>
              <a:t> </a:t>
            </a:r>
            <a:r>
              <a:rPr lang="en-US" dirty="0"/>
              <a:t>sunt </a:t>
            </a:r>
            <a:r>
              <a:rPr lang="en-US" dirty="0" err="1"/>
              <a:t>etichetate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un </a:t>
            </a:r>
            <a:r>
              <a:rPr lang="en-US" dirty="0" err="1"/>
              <a:t>scor</a:t>
            </a:r>
            <a:r>
              <a:rPr lang="en-US" dirty="0"/>
              <a:t> de </a:t>
            </a:r>
            <a:r>
              <a:rPr lang="en-US" dirty="0" err="1"/>
              <a:t>severitate</a:t>
            </a:r>
            <a:r>
              <a:rPr lang="en-US" dirty="0"/>
              <a:t> </a:t>
            </a:r>
            <a:r>
              <a:rPr lang="en-US" dirty="0" err="1"/>
              <a:t>cuprins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b="1" dirty="0"/>
              <a:t>0 </a:t>
            </a:r>
            <a:r>
              <a:rPr lang="en-US" b="1" dirty="0" err="1"/>
              <a:t>și</a:t>
            </a:r>
            <a:r>
              <a:rPr lang="en-US" b="1" dirty="0"/>
              <a:t> 4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Au fost p</a:t>
            </a:r>
            <a:r>
              <a:rPr lang="en-US" dirty="0" err="1"/>
              <a:t>ropus</a:t>
            </a:r>
            <a:r>
              <a:rPr lang="ro-RO" dirty="0"/>
              <a:t>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ro-RO" dirty="0"/>
              <a:t>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distincte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</a:t>
            </a:r>
            <a:r>
              <a:rPr lang="en-US" dirty="0" err="1"/>
              <a:t>Primul</a:t>
            </a:r>
            <a:r>
              <a:rPr lang="en-US" dirty="0"/>
              <a:t> model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b="1" dirty="0"/>
              <a:t>Vision Transformer (</a:t>
            </a:r>
            <a:r>
              <a:rPr lang="en-US" b="1" dirty="0" err="1"/>
              <a:t>ViT</a:t>
            </a:r>
            <a:r>
              <a:rPr lang="en-US" b="1" dirty="0"/>
              <a:t>)</a:t>
            </a:r>
            <a:r>
              <a:rPr lang="en-US" dirty="0"/>
              <a:t>, o </a:t>
            </a:r>
            <a:r>
              <a:rPr lang="en-US" dirty="0" err="1"/>
              <a:t>arhitectură</a:t>
            </a:r>
            <a:r>
              <a:rPr lang="en-US" dirty="0"/>
              <a:t> </a:t>
            </a:r>
            <a:r>
              <a:rPr lang="en-US" dirty="0" err="1"/>
              <a:t>modernă</a:t>
            </a:r>
            <a:r>
              <a:rPr lang="en-US" dirty="0"/>
              <a:t> care </a:t>
            </a:r>
            <a:r>
              <a:rPr lang="en-US" dirty="0" err="1"/>
              <a:t>înlocuiește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rețelele</a:t>
            </a:r>
            <a:r>
              <a:rPr lang="en-US" dirty="0"/>
              <a:t> </a:t>
            </a:r>
            <a:r>
              <a:rPr lang="en-US" dirty="0" err="1"/>
              <a:t>convoluționale</a:t>
            </a:r>
            <a:r>
              <a:rPr lang="en-US" dirty="0"/>
              <a:t> cu un </a:t>
            </a:r>
            <a:r>
              <a:rPr lang="en-US" dirty="0" err="1"/>
              <a:t>mecanism</a:t>
            </a:r>
            <a:r>
              <a:rPr lang="en-US" dirty="0"/>
              <a:t> de </a:t>
            </a:r>
            <a:r>
              <a:rPr lang="en-US" dirty="0" err="1"/>
              <a:t>autoatenție</a:t>
            </a:r>
            <a:r>
              <a:rPr lang="en-US" dirty="0"/>
              <a:t>, </a:t>
            </a:r>
            <a:r>
              <a:rPr lang="en-US" dirty="0" err="1"/>
              <a:t>inspirat</a:t>
            </a:r>
            <a:r>
              <a:rPr lang="en-US" dirty="0"/>
              <a:t> din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limbajului</a:t>
            </a:r>
            <a:r>
              <a:rPr lang="en-US" dirty="0"/>
              <a:t> natural. </a:t>
            </a:r>
            <a:r>
              <a:rPr lang="en-US" dirty="0" err="1"/>
              <a:t>Modelul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inițial</a:t>
            </a:r>
            <a:r>
              <a:rPr lang="en-US" dirty="0"/>
              <a:t> pre-</a:t>
            </a:r>
            <a:r>
              <a:rPr lang="en-US" dirty="0" err="1"/>
              <a:t>antrenat</a:t>
            </a:r>
            <a:r>
              <a:rPr lang="en-US" dirty="0"/>
              <a:t> pe ImageNet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adaptat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cinci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de </a:t>
            </a:r>
            <a:r>
              <a:rPr lang="en-US" dirty="0" err="1"/>
              <a:t>severitate</a:t>
            </a:r>
            <a:r>
              <a:rPr lang="en-US" dirty="0"/>
              <a:t> ale </a:t>
            </a:r>
            <a:r>
              <a:rPr lang="en-US" dirty="0" err="1"/>
              <a:t>retinopatiei</a:t>
            </a:r>
            <a:r>
              <a:rPr lang="en-US" dirty="0"/>
              <a:t> </a:t>
            </a:r>
            <a:r>
              <a:rPr lang="en-US" dirty="0" err="1"/>
              <a:t>diabetice</a:t>
            </a:r>
            <a:r>
              <a:rPr lang="en-US" dirty="0"/>
              <a:t>.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Iar c</a:t>
            </a:r>
            <a:r>
              <a:rPr lang="en-US" dirty="0" err="1"/>
              <a:t>el</a:t>
            </a:r>
            <a:r>
              <a:rPr lang="en-US" dirty="0"/>
              <a:t> de-al </a:t>
            </a:r>
            <a:r>
              <a:rPr lang="en-US" dirty="0" err="1"/>
              <a:t>doilea</a:t>
            </a:r>
            <a:r>
              <a:rPr lang="en-US" dirty="0"/>
              <a:t> model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arhitectură</a:t>
            </a:r>
            <a:r>
              <a:rPr lang="en-US" dirty="0"/>
              <a:t> </a:t>
            </a:r>
            <a:r>
              <a:rPr lang="en-US" b="1" dirty="0" err="1"/>
              <a:t>hibridă</a:t>
            </a:r>
            <a:r>
              <a:rPr lang="en-US" dirty="0"/>
              <a:t>, care </a:t>
            </a:r>
            <a:r>
              <a:rPr lang="en-US" dirty="0" err="1"/>
              <a:t>combină</a:t>
            </a:r>
            <a:r>
              <a:rPr lang="en-US" dirty="0"/>
              <a:t> </a:t>
            </a:r>
            <a:r>
              <a:rPr lang="en-US" dirty="0" err="1"/>
              <a:t>rețeaua</a:t>
            </a:r>
            <a:r>
              <a:rPr lang="en-US" dirty="0"/>
              <a:t> </a:t>
            </a:r>
            <a:r>
              <a:rPr lang="en-US" dirty="0" err="1"/>
              <a:t>convoluțională</a:t>
            </a:r>
            <a:r>
              <a:rPr lang="en-US" dirty="0"/>
              <a:t> </a:t>
            </a:r>
            <a:r>
              <a:rPr lang="en-US" b="1" dirty="0"/>
              <a:t>ResNet50</a:t>
            </a:r>
            <a:r>
              <a:rPr lang="en-US" dirty="0"/>
              <a:t> cu un </a:t>
            </a:r>
            <a:r>
              <a:rPr lang="en-US" b="1" dirty="0" err="1"/>
              <a:t>strat</a:t>
            </a:r>
            <a:r>
              <a:rPr lang="en-US" b="1" dirty="0"/>
              <a:t> </a:t>
            </a:r>
            <a:r>
              <a:rPr lang="en-US" b="1" dirty="0" err="1"/>
              <a:t>cuantic</a:t>
            </a:r>
            <a:r>
              <a:rPr lang="en-US" b="1" dirty="0"/>
              <a:t> de tip Dressed Quantum Net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componentă</a:t>
            </a:r>
            <a:r>
              <a:rPr lang="en-US" dirty="0"/>
              <a:t> </a:t>
            </a:r>
            <a:r>
              <a:rPr lang="en-US" dirty="0" err="1"/>
              <a:t>cuantică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construită</a:t>
            </a:r>
            <a:r>
              <a:rPr lang="en-US" dirty="0"/>
              <a:t> pe o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variațională</a:t>
            </a:r>
            <a:r>
              <a:rPr lang="en-US" dirty="0"/>
              <a:t> cu </a:t>
            </a:r>
            <a:r>
              <a:rPr lang="en-US" b="1" dirty="0"/>
              <a:t>4 </a:t>
            </a:r>
            <a:r>
              <a:rPr lang="en-US" b="1" dirty="0" err="1"/>
              <a:t>qubiți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10 </a:t>
            </a:r>
            <a:r>
              <a:rPr lang="en-US" b="1" dirty="0" err="1"/>
              <a:t>straturi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00E5C159-A521-3625-365F-153DF87C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05afc42a3_1_0:notes">
            <a:extLst>
              <a:ext uri="{FF2B5EF4-FFF2-40B4-BE49-F238E27FC236}">
                <a16:creationId xmlns:a16="http://schemas.microsoft.com/office/drawing/2014/main" id="{C80FE4BE-CDC9-066A-5C65-0837DAF21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105afc42a3_1_0:notes">
            <a:extLst>
              <a:ext uri="{FF2B5EF4-FFF2-40B4-BE49-F238E27FC236}">
                <a16:creationId xmlns:a16="http://schemas.microsoft.com/office/drawing/2014/main" id="{25968110-EE95-0E32-6D36-161DD9706A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b="1" dirty="0"/>
              <a:t>A</a:t>
            </a:r>
            <a:r>
              <a:rPr lang="en-US" b="1" dirty="0" err="1"/>
              <a:t>rhitectur</a:t>
            </a:r>
            <a:r>
              <a:rPr lang="ro-RO" b="1" dirty="0"/>
              <a:t>a</a:t>
            </a:r>
            <a:r>
              <a:rPr lang="en-US" b="1" dirty="0"/>
              <a:t> </a:t>
            </a:r>
            <a:r>
              <a:rPr lang="en-US" b="1" dirty="0" err="1"/>
              <a:t>hibridă</a:t>
            </a:r>
            <a:r>
              <a:rPr lang="en-US" dirty="0"/>
              <a:t>,  </a:t>
            </a:r>
            <a:r>
              <a:rPr lang="en-US" dirty="0" err="1"/>
              <a:t>combină</a:t>
            </a:r>
            <a:r>
              <a:rPr lang="en-US" dirty="0"/>
              <a:t> </a:t>
            </a:r>
            <a:r>
              <a:rPr lang="en-US" dirty="0" err="1"/>
              <a:t>avantajele</a:t>
            </a:r>
            <a:r>
              <a:rPr lang="en-US" dirty="0"/>
              <a:t> </a:t>
            </a:r>
            <a:r>
              <a:rPr lang="en-US" dirty="0" err="1"/>
              <a:t>rețelelor</a:t>
            </a:r>
            <a:r>
              <a:rPr lang="en-US" dirty="0"/>
              <a:t> </a:t>
            </a:r>
            <a:r>
              <a:rPr lang="en-US" dirty="0" err="1"/>
              <a:t>neuronale</a:t>
            </a:r>
            <a:r>
              <a:rPr lang="en-US" dirty="0"/>
              <a:t> </a:t>
            </a:r>
            <a:r>
              <a:rPr lang="en-US" dirty="0" err="1"/>
              <a:t>clasice</a:t>
            </a:r>
            <a:r>
              <a:rPr lang="en-US" dirty="0"/>
              <a:t> cu </a:t>
            </a:r>
            <a:r>
              <a:rPr lang="en-US" dirty="0" err="1"/>
              <a:t>potențialul</a:t>
            </a:r>
            <a:r>
              <a:rPr lang="en-US" dirty="0"/>
              <a:t> </a:t>
            </a:r>
            <a:r>
              <a:rPr lang="en-US" dirty="0" err="1"/>
              <a:t>noilor</a:t>
            </a:r>
            <a:r>
              <a:rPr lang="en-US" dirty="0"/>
              <a:t> </a:t>
            </a: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cuantice</a:t>
            </a:r>
            <a:r>
              <a:rPr lang="en-US" dirty="0"/>
              <a:t>. </a:t>
            </a:r>
            <a:r>
              <a:rPr lang="en-US" dirty="0" err="1"/>
              <a:t>Concret</a:t>
            </a:r>
            <a:r>
              <a:rPr lang="en-US" dirty="0"/>
              <a:t>, am </a:t>
            </a:r>
            <a:r>
              <a:rPr lang="en-US" dirty="0" err="1"/>
              <a:t>utilizat</a:t>
            </a:r>
            <a:r>
              <a:rPr lang="en-US" dirty="0"/>
              <a:t> un </a:t>
            </a:r>
            <a:r>
              <a:rPr lang="en-US" b="1" dirty="0"/>
              <a:t>ResNet50</a:t>
            </a:r>
            <a:r>
              <a:rPr lang="en-US" dirty="0"/>
              <a:t> pre-</a:t>
            </a:r>
            <a:r>
              <a:rPr lang="en-US" dirty="0" err="1"/>
              <a:t>antrenat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din </a:t>
            </a:r>
            <a:r>
              <a:rPr lang="en-US" dirty="0" err="1"/>
              <a:t>imaginile</a:t>
            </a:r>
            <a:r>
              <a:rPr lang="en-US" dirty="0"/>
              <a:t> de fund de </a:t>
            </a:r>
            <a:r>
              <a:rPr lang="en-US" dirty="0" err="1"/>
              <a:t>ochi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finală</a:t>
            </a:r>
            <a:r>
              <a:rPr lang="en-US" dirty="0"/>
              <a:t> de </a:t>
            </a:r>
            <a:r>
              <a:rPr lang="en-US" dirty="0" err="1"/>
              <a:t>clasificare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înlocuită</a:t>
            </a:r>
            <a:r>
              <a:rPr lang="en-US" dirty="0"/>
              <a:t> cu un </a:t>
            </a:r>
            <a:r>
              <a:rPr lang="en-US" b="1" dirty="0" err="1"/>
              <a:t>strat</a:t>
            </a:r>
            <a:r>
              <a:rPr lang="en-US" b="1" dirty="0"/>
              <a:t> </a:t>
            </a:r>
            <a:r>
              <a:rPr lang="en-US" b="1" dirty="0" err="1"/>
              <a:t>cuantic</a:t>
            </a:r>
            <a:r>
              <a:rPr lang="en-US" dirty="0"/>
              <a:t> — </a:t>
            </a:r>
            <a:r>
              <a:rPr lang="en-US" dirty="0" err="1"/>
              <a:t>mai</a:t>
            </a:r>
            <a:r>
              <a:rPr lang="en-US" dirty="0"/>
              <a:t> exact, un </a:t>
            </a:r>
            <a:r>
              <a:rPr lang="en-US" b="1" dirty="0"/>
              <a:t>Dressed Quantum Net</a:t>
            </a:r>
            <a:r>
              <a:rPr lang="en-US" dirty="0"/>
              <a:t>.</a:t>
            </a:r>
          </a:p>
          <a:p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strat</a:t>
            </a:r>
            <a:r>
              <a:rPr lang="en-US" dirty="0"/>
              <a:t> </a:t>
            </a:r>
            <a:r>
              <a:rPr lang="en-US" dirty="0" err="1"/>
              <a:t>cuantic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circuit </a:t>
            </a:r>
            <a:r>
              <a:rPr lang="en-US" dirty="0" err="1"/>
              <a:t>variațional</a:t>
            </a:r>
            <a:r>
              <a:rPr lang="en-US" dirty="0"/>
              <a:t> </a:t>
            </a:r>
            <a:r>
              <a:rPr lang="en-US" dirty="0" err="1"/>
              <a:t>compus</a:t>
            </a:r>
            <a:r>
              <a:rPr lang="en-US" dirty="0"/>
              <a:t> din </a:t>
            </a:r>
            <a:r>
              <a:rPr lang="en-US" b="1" dirty="0"/>
              <a:t>4 </a:t>
            </a:r>
            <a:r>
              <a:rPr lang="en-US" b="1" dirty="0" err="1"/>
              <a:t>qubiți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10 </a:t>
            </a:r>
            <a:r>
              <a:rPr lang="en-US" b="1" dirty="0" err="1"/>
              <a:t>straturi</a:t>
            </a:r>
            <a:r>
              <a:rPr lang="en-US" dirty="0"/>
              <a:t>, care </a:t>
            </a:r>
            <a:r>
              <a:rPr lang="en-US" dirty="0" err="1"/>
              <a:t>implementează</a:t>
            </a:r>
            <a:r>
              <a:rPr lang="en-US" dirty="0"/>
              <a:t> </a:t>
            </a:r>
            <a:r>
              <a:rPr lang="en-US" dirty="0" err="1"/>
              <a:t>operații</a:t>
            </a:r>
            <a:r>
              <a:rPr lang="en-US" dirty="0"/>
              <a:t> de tip Hadamard, </a:t>
            </a:r>
            <a:r>
              <a:rPr lang="en-US" dirty="0" err="1"/>
              <a:t>rotații</a:t>
            </a:r>
            <a:r>
              <a:rPr lang="en-US" dirty="0"/>
              <a:t> RY </a:t>
            </a:r>
            <a:r>
              <a:rPr lang="en-US" dirty="0" err="1"/>
              <a:t>și</a:t>
            </a:r>
            <a:r>
              <a:rPr lang="en-US" dirty="0"/>
              <a:t> entanglement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qubiți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65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Modelul</a:t>
            </a:r>
            <a:r>
              <a:rPr lang="en-US" dirty="0"/>
              <a:t> Vision Transformer </a:t>
            </a:r>
            <a:r>
              <a:rPr lang="en-US" dirty="0" err="1"/>
              <a:t>pornește</a:t>
            </a:r>
            <a:r>
              <a:rPr lang="en-US" dirty="0"/>
              <a:t> de la </a:t>
            </a:r>
            <a:r>
              <a:rPr lang="en-US" dirty="0" err="1"/>
              <a:t>ideea</a:t>
            </a:r>
            <a:r>
              <a:rPr lang="en-US" dirty="0"/>
              <a:t> de a </a:t>
            </a:r>
            <a:r>
              <a:rPr lang="en-US" dirty="0" err="1"/>
              <a:t>trata</a:t>
            </a:r>
            <a:r>
              <a:rPr lang="en-US" dirty="0"/>
              <a:t> </a:t>
            </a:r>
            <a:r>
              <a:rPr lang="en-US" dirty="0" err="1"/>
              <a:t>imaginile</a:t>
            </a:r>
            <a:r>
              <a:rPr lang="en-US" dirty="0"/>
              <a:t> nu ca pe o </a:t>
            </a:r>
            <a:r>
              <a:rPr lang="en-US" dirty="0" err="1"/>
              <a:t>grilă</a:t>
            </a:r>
            <a:r>
              <a:rPr lang="en-US" dirty="0"/>
              <a:t> de </a:t>
            </a:r>
            <a:r>
              <a:rPr lang="en-US" dirty="0" err="1"/>
              <a:t>pixeli</a:t>
            </a:r>
            <a:r>
              <a:rPr lang="en-US" dirty="0"/>
              <a:t>, ci ca pe o </a:t>
            </a:r>
            <a:r>
              <a:rPr lang="en-US" b="1" dirty="0" err="1"/>
              <a:t>secvență</a:t>
            </a:r>
            <a:r>
              <a:rPr lang="en-US" b="1" dirty="0"/>
              <a:t> de patch-</a:t>
            </a:r>
            <a:r>
              <a:rPr lang="en-US" b="1" dirty="0" err="1"/>
              <a:t>uri</a:t>
            </a:r>
            <a:r>
              <a:rPr lang="ro-RO" b="1" dirty="0"/>
              <a:t>, </a:t>
            </a:r>
            <a:r>
              <a:rPr lang="ro-RO" b="0" dirty="0"/>
              <a:t>astfel i</a:t>
            </a:r>
            <a:r>
              <a:rPr lang="en-US" dirty="0" err="1"/>
              <a:t>maginea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împărțită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pătrățele</a:t>
            </a:r>
            <a:r>
              <a:rPr lang="en-US" dirty="0"/>
              <a:t> </a:t>
            </a:r>
            <a:r>
              <a:rPr lang="en-US" dirty="0" err="1"/>
              <a:t>egale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convertit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vector numeric, la care se </a:t>
            </a:r>
            <a:r>
              <a:rPr lang="en-US" dirty="0" err="1"/>
              <a:t>adaugă</a:t>
            </a:r>
            <a:r>
              <a:rPr lang="en-US" dirty="0"/>
              <a:t> o </a:t>
            </a:r>
            <a:r>
              <a:rPr lang="en-US" b="1" dirty="0" err="1"/>
              <a:t>poziție</a:t>
            </a:r>
            <a:r>
              <a:rPr lang="en-US" b="1" dirty="0"/>
              <a:t> </a:t>
            </a:r>
            <a:r>
              <a:rPr lang="en-US" b="1" dirty="0" err="1"/>
              <a:t>relativă</a:t>
            </a:r>
            <a:r>
              <a:rPr lang="en-US" dirty="0"/>
              <a:t>.</a:t>
            </a:r>
            <a:r>
              <a:rPr lang="ro-RO" dirty="0"/>
              <a:t> </a:t>
            </a:r>
            <a:r>
              <a:rPr lang="en-US" dirty="0" err="1"/>
              <a:t>Acești</a:t>
            </a:r>
            <a:r>
              <a:rPr lang="en-US" dirty="0"/>
              <a:t> </a:t>
            </a:r>
            <a:r>
              <a:rPr lang="en-US" dirty="0" err="1"/>
              <a:t>vectori</a:t>
            </a:r>
            <a:r>
              <a:rPr lang="en-US" dirty="0"/>
              <a:t> sunt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trecuți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b="1" dirty="0"/>
              <a:t>encoder transformer</a:t>
            </a:r>
            <a:r>
              <a:rPr lang="en-US" dirty="0"/>
              <a:t>, format din </a:t>
            </a:r>
            <a:r>
              <a:rPr lang="en-US" dirty="0" err="1"/>
              <a:t>straturi</a:t>
            </a:r>
            <a:r>
              <a:rPr lang="en-US" dirty="0"/>
              <a:t> de </a:t>
            </a:r>
            <a:r>
              <a:rPr lang="en-US" b="1" dirty="0" err="1"/>
              <a:t>atenție</a:t>
            </a:r>
            <a:r>
              <a:rPr lang="en-US" b="1" dirty="0"/>
              <a:t> multi-head </a:t>
            </a:r>
            <a:r>
              <a:rPr lang="en-US" b="1" dirty="0" err="1"/>
              <a:t>și</a:t>
            </a:r>
            <a:r>
              <a:rPr lang="en-US" b="1" dirty="0"/>
              <a:t> perceptron multi-</a:t>
            </a:r>
            <a:r>
              <a:rPr lang="en-US" b="1" dirty="0" err="1"/>
              <a:t>strat</a:t>
            </a:r>
            <a:r>
              <a:rPr lang="en-US" dirty="0"/>
              <a:t>, care </a:t>
            </a:r>
            <a:r>
              <a:rPr lang="en-US" dirty="0" err="1"/>
              <a:t>învață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identifice</a:t>
            </a:r>
            <a:r>
              <a:rPr lang="en-US" dirty="0"/>
              <a:t> </a:t>
            </a:r>
            <a:r>
              <a:rPr lang="en-US" dirty="0" err="1"/>
              <a:t>relațiile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zonele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din imagine. </a:t>
            </a:r>
            <a:r>
              <a:rPr lang="en-US" dirty="0" err="1"/>
              <a:t>Modelul</a:t>
            </a:r>
            <a:r>
              <a:rPr lang="en-US" dirty="0"/>
              <a:t> produce o </a:t>
            </a:r>
            <a:r>
              <a:rPr lang="en-US" dirty="0" err="1"/>
              <a:t>ieșire</a:t>
            </a:r>
            <a:r>
              <a:rPr lang="en-US" dirty="0"/>
              <a:t> </a:t>
            </a:r>
            <a:r>
              <a:rPr lang="en-US" dirty="0" err="1"/>
              <a:t>finală</a:t>
            </a:r>
            <a:r>
              <a:rPr lang="en-US" dirty="0"/>
              <a:t>, </a:t>
            </a:r>
            <a:r>
              <a:rPr lang="en-US" dirty="0" err="1"/>
              <a:t>corespunzătoare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5 </a:t>
            </a:r>
            <a:r>
              <a:rPr lang="en-US" dirty="0" err="1"/>
              <a:t>clase</a:t>
            </a:r>
            <a:r>
              <a:rPr lang="en-US" dirty="0"/>
              <a:t>,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tokenului</a:t>
            </a:r>
            <a:r>
              <a:rPr lang="en-US" dirty="0"/>
              <a:t> [CLS], care </a:t>
            </a:r>
            <a:r>
              <a:rPr lang="en-US" dirty="0" err="1"/>
              <a:t>sintetizează</a:t>
            </a:r>
            <a:r>
              <a:rPr lang="en-US" dirty="0"/>
              <a:t> </a:t>
            </a:r>
            <a:r>
              <a:rPr lang="en-US" dirty="0" err="1"/>
              <a:t>informația</a:t>
            </a:r>
            <a:r>
              <a:rPr lang="en-US" dirty="0"/>
              <a:t> </a:t>
            </a:r>
            <a:r>
              <a:rPr lang="en-US" dirty="0" err="1"/>
              <a:t>globală</a:t>
            </a:r>
            <a:r>
              <a:rPr lang="en-US" dirty="0"/>
              <a:t>.</a:t>
            </a:r>
            <a:endParaRPr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1915185" y="1549050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2"/>
          </p:nvPr>
        </p:nvSpPr>
        <p:spPr>
          <a:xfrm>
            <a:off x="1915249" y="1978200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5422528" y="1978200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4"/>
          </p:nvPr>
        </p:nvSpPr>
        <p:spPr>
          <a:xfrm>
            <a:off x="1915249" y="3582125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5422528" y="3582125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6"/>
          </p:nvPr>
        </p:nvSpPr>
        <p:spPr>
          <a:xfrm>
            <a:off x="1915249" y="3152975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7"/>
          </p:nvPr>
        </p:nvSpPr>
        <p:spPr>
          <a:xfrm>
            <a:off x="5422526" y="1549050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8"/>
          </p:nvPr>
        </p:nvSpPr>
        <p:spPr>
          <a:xfrm>
            <a:off x="5422526" y="3152975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87376">
            <a:off x="8369300" y="1524691"/>
            <a:ext cx="2055050" cy="1866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1"/>
          <p:cNvGrpSpPr/>
          <p:nvPr/>
        </p:nvGrpSpPr>
        <p:grpSpPr>
          <a:xfrm>
            <a:off x="0" y="5687"/>
            <a:ext cx="9155700" cy="4909213"/>
            <a:chOff x="0" y="5687"/>
            <a:chExt cx="9155700" cy="4909213"/>
          </a:xfrm>
        </p:grpSpPr>
        <p:cxnSp>
          <p:nvCxnSpPr>
            <p:cNvPr id="224" name="Google Shape;224;p21"/>
            <p:cNvCxnSpPr/>
            <p:nvPr/>
          </p:nvCxnSpPr>
          <p:spPr>
            <a:xfrm>
              <a:off x="0" y="4914900"/>
              <a:ext cx="915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1"/>
            <p:cNvCxnSpPr/>
            <p:nvPr/>
          </p:nvCxnSpPr>
          <p:spPr>
            <a:xfrm>
              <a:off x="346780" y="5687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2"/>
          <p:cNvGrpSpPr/>
          <p:nvPr/>
        </p:nvGrpSpPr>
        <p:grpSpPr>
          <a:xfrm>
            <a:off x="0" y="5"/>
            <a:ext cx="8814900" cy="5157600"/>
            <a:chOff x="0" y="5"/>
            <a:chExt cx="8814900" cy="5157600"/>
          </a:xfrm>
        </p:grpSpPr>
        <p:cxnSp>
          <p:nvCxnSpPr>
            <p:cNvPr id="230" name="Google Shape;230;p22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2"/>
            <p:cNvCxnSpPr/>
            <p:nvPr/>
          </p:nvCxnSpPr>
          <p:spPr>
            <a:xfrm>
              <a:off x="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007036" y="8940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6888553" y="4496037"/>
            <a:ext cx="1426123" cy="9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1"/>
          </p:nvPr>
        </p:nvSpPr>
        <p:spPr>
          <a:xfrm>
            <a:off x="2027066" y="1472850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2027131" y="1902000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3"/>
          </p:nvPr>
        </p:nvSpPr>
        <p:spPr>
          <a:xfrm>
            <a:off x="4656334" y="1902000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4"/>
          </p:nvPr>
        </p:nvSpPr>
        <p:spPr>
          <a:xfrm>
            <a:off x="712524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5"/>
          </p:nvPr>
        </p:nvSpPr>
        <p:spPr>
          <a:xfrm>
            <a:off x="3341701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6"/>
          </p:nvPr>
        </p:nvSpPr>
        <p:spPr>
          <a:xfrm>
            <a:off x="712524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7"/>
          </p:nvPr>
        </p:nvSpPr>
        <p:spPr>
          <a:xfrm>
            <a:off x="4656332" y="1472850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8"/>
          </p:nvPr>
        </p:nvSpPr>
        <p:spPr>
          <a:xfrm>
            <a:off x="3341699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9"/>
          </p:nvPr>
        </p:nvSpPr>
        <p:spPr>
          <a:xfrm>
            <a:off x="5970878" y="3505925"/>
            <a:ext cx="24606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13"/>
          </p:nvPr>
        </p:nvSpPr>
        <p:spPr>
          <a:xfrm>
            <a:off x="5970876" y="3076775"/>
            <a:ext cx="246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514175" y="2644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"/>
          </p:nvPr>
        </p:nvSpPr>
        <p:spPr>
          <a:xfrm>
            <a:off x="720000" y="2000300"/>
            <a:ext cx="20082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2"/>
          </p:nvPr>
        </p:nvSpPr>
        <p:spPr>
          <a:xfrm>
            <a:off x="3274805" y="2000300"/>
            <a:ext cx="20082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3"/>
          </p:nvPr>
        </p:nvSpPr>
        <p:spPr>
          <a:xfrm>
            <a:off x="5831749" y="2000300"/>
            <a:ext cx="20040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4"/>
          </p:nvPr>
        </p:nvSpPr>
        <p:spPr>
          <a:xfrm>
            <a:off x="720000" y="3378450"/>
            <a:ext cx="20082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5"/>
          </p:nvPr>
        </p:nvSpPr>
        <p:spPr>
          <a:xfrm>
            <a:off x="3274805" y="3378450"/>
            <a:ext cx="20082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6"/>
          </p:nvPr>
        </p:nvSpPr>
        <p:spPr>
          <a:xfrm>
            <a:off x="5831749" y="3378450"/>
            <a:ext cx="2004000" cy="7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7"/>
          </p:nvPr>
        </p:nvSpPr>
        <p:spPr>
          <a:xfrm>
            <a:off x="720000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8"/>
          </p:nvPr>
        </p:nvSpPr>
        <p:spPr>
          <a:xfrm>
            <a:off x="3274803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9"/>
          </p:nvPr>
        </p:nvSpPr>
        <p:spPr>
          <a:xfrm>
            <a:off x="5829607" y="1591700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13"/>
          </p:nvPr>
        </p:nvSpPr>
        <p:spPr>
          <a:xfrm>
            <a:off x="720000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4"/>
          </p:nvPr>
        </p:nvSpPr>
        <p:spPr>
          <a:xfrm>
            <a:off x="3274803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5"/>
          </p:nvPr>
        </p:nvSpPr>
        <p:spPr>
          <a:xfrm>
            <a:off x="5829607" y="2969848"/>
            <a:ext cx="2008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87376">
            <a:off x="8237025" y="3557316"/>
            <a:ext cx="2055050" cy="1866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3"/>
          <p:cNvGrpSpPr/>
          <p:nvPr/>
        </p:nvGrpSpPr>
        <p:grpSpPr>
          <a:xfrm>
            <a:off x="342027" y="-28425"/>
            <a:ext cx="8823600" cy="5170500"/>
            <a:chOff x="342027" y="-28425"/>
            <a:chExt cx="8823600" cy="5170500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342027" y="228600"/>
              <a:ext cx="882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5" name="Google Shape;2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29240">
            <a:off x="5092503" y="-325977"/>
            <a:ext cx="1426125" cy="9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0" name="Google Shape;290;p25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291" name="Google Shape;291;p25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5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80331">
            <a:off x="-581847" y="1194250"/>
            <a:ext cx="1426123" cy="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26526">
            <a:off x="8186887" y="-976380"/>
            <a:ext cx="2466294" cy="224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934400" cy="1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0" y="-7100"/>
            <a:ext cx="9159000" cy="4923600"/>
            <a:chOff x="0" y="-7100"/>
            <a:chExt cx="9159000" cy="4923600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805550" y="-7100"/>
              <a:ext cx="0" cy="492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0" y="4914900"/>
              <a:ext cx="9159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49650" y="5"/>
            <a:ext cx="9208500" cy="4914895"/>
            <a:chOff x="-49650" y="5"/>
            <a:chExt cx="9208500" cy="4914895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-49650" y="49149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8801105" y="5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39868">
            <a:off x="-722473" y="255176"/>
            <a:ext cx="1426124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>
            <a:off x="1396250" y="12258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715100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 hasCustomPrompt="1"/>
          </p:nvPr>
        </p:nvSpPr>
        <p:spPr>
          <a:xfrm>
            <a:off x="4084950" y="12258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403800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396250" y="29390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715100" y="38371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4084950" y="29390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3403800" y="38371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71515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40380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71515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40380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6" hasCustomPrompt="1"/>
          </p:nvPr>
        </p:nvSpPr>
        <p:spPr>
          <a:xfrm>
            <a:off x="6773650" y="12258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7"/>
          </p:nvPr>
        </p:nvSpPr>
        <p:spPr>
          <a:xfrm>
            <a:off x="6092450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8" hasCustomPrompt="1"/>
          </p:nvPr>
        </p:nvSpPr>
        <p:spPr>
          <a:xfrm>
            <a:off x="6773650" y="2939000"/>
            <a:ext cx="974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9"/>
          </p:nvPr>
        </p:nvSpPr>
        <p:spPr>
          <a:xfrm>
            <a:off x="6092450" y="38371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0"/>
          </p:nvPr>
        </p:nvSpPr>
        <p:spPr>
          <a:xfrm>
            <a:off x="6092450" y="17310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21"/>
          </p:nvPr>
        </p:nvSpPr>
        <p:spPr>
          <a:xfrm>
            <a:off x="6092450" y="34610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3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4881">
            <a:off x="-437798" y="33470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38041">
            <a:off x="8571675" y="1349629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880375" y="1283225"/>
            <a:ext cx="31854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1"/>
          </p:nvPr>
        </p:nvSpPr>
        <p:spPr>
          <a:xfrm>
            <a:off x="880375" y="2356175"/>
            <a:ext cx="31854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-28425" y="-28425"/>
            <a:ext cx="9184200" cy="4947300"/>
            <a:chOff x="-28425" y="-28425"/>
            <a:chExt cx="9184200" cy="4947300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-28425" y="4914900"/>
              <a:ext cx="918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346775" y="-28425"/>
              <a:ext cx="0" cy="4947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37725">
            <a:off x="-1698088" y="-658143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29244">
            <a:off x="7447841" y="211200"/>
            <a:ext cx="1426123" cy="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3536150" y="446672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1328400" y="1245432"/>
            <a:ext cx="42282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2"/>
          </p:nvPr>
        </p:nvSpPr>
        <p:spPr>
          <a:xfrm>
            <a:off x="1328400" y="2909507"/>
            <a:ext cx="42282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3"/>
          </p:nvPr>
        </p:nvSpPr>
        <p:spPr>
          <a:xfrm>
            <a:off x="1328400" y="1767432"/>
            <a:ext cx="4228200" cy="11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4"/>
          </p:nvPr>
        </p:nvSpPr>
        <p:spPr>
          <a:xfrm>
            <a:off x="1328400" y="3431507"/>
            <a:ext cx="4228200" cy="11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71203">
            <a:off x="8143975" y="426516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6663352" y="4360899"/>
            <a:ext cx="1426126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346775" y="-28425"/>
            <a:ext cx="8801596" cy="5170500"/>
            <a:chOff x="346775" y="-28425"/>
            <a:chExt cx="8801596" cy="5170500"/>
          </a:xfrm>
        </p:grpSpPr>
        <p:cxnSp>
          <p:nvCxnSpPr>
            <p:cNvPr id="181" name="Google Shape;181;p18"/>
            <p:cNvCxnSpPr/>
            <p:nvPr/>
          </p:nvCxnSpPr>
          <p:spPr>
            <a:xfrm>
              <a:off x="347871" y="4914900"/>
              <a:ext cx="880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7151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715100" y="2645100"/>
            <a:ext cx="2139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3"/>
          </p:nvPr>
        </p:nvSpPr>
        <p:spPr>
          <a:xfrm>
            <a:off x="3502200" y="2645100"/>
            <a:ext cx="2139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4"/>
          </p:nvPr>
        </p:nvSpPr>
        <p:spPr>
          <a:xfrm>
            <a:off x="6221400" y="2645100"/>
            <a:ext cx="2139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5"/>
          </p:nvPr>
        </p:nvSpPr>
        <p:spPr>
          <a:xfrm>
            <a:off x="35022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6"/>
          </p:nvPr>
        </p:nvSpPr>
        <p:spPr>
          <a:xfrm>
            <a:off x="6221400" y="2206500"/>
            <a:ext cx="21396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79297">
            <a:off x="-1443725" y="128329"/>
            <a:ext cx="2055050" cy="1866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194" name="Google Shape;194;p1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30454">
            <a:off x="5656352" y="4398225"/>
            <a:ext cx="1426124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1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321450" y="1612993"/>
            <a:ext cx="5766453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ro-RO" sz="2900" dirty="0"/>
            </a:br>
            <a:r>
              <a:rPr lang="ro-RO" sz="2900" dirty="0"/>
              <a:t> </a:t>
            </a:r>
            <a:r>
              <a:rPr lang="ro-RO" sz="2900" b="1" i="1" dirty="0"/>
              <a:t>Analiza imaginilor cu fund de ochi pentru ajutor în diagnosticul retinopatiei diabetice </a:t>
            </a:r>
            <a:endParaRPr sz="29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657686" y="3491579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Student:  Ing. Andreea-Alexandra Vintilescu</a:t>
            </a:r>
          </a:p>
          <a:p>
            <a:pPr marL="0" lvl="0" indent="0"/>
            <a:endParaRPr lang="en" dirty="0"/>
          </a:p>
          <a:p>
            <a:pPr marL="0" lvl="0" indent="0"/>
            <a:r>
              <a:rPr lang="pt-BR" dirty="0"/>
              <a:t>Coordonator: Conf. dr. ing. Laura Maria Florea 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30813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tăText 2">
            <a:extLst>
              <a:ext uri="{FF2B5EF4-FFF2-40B4-BE49-F238E27FC236}">
                <a16:creationId xmlns:a16="http://schemas.microsoft.com/office/drawing/2014/main" id="{A274E90B-FC03-6610-1969-1D03B6903F41}"/>
              </a:ext>
            </a:extLst>
          </p:cNvPr>
          <p:cNvSpPr txBox="1"/>
          <p:nvPr/>
        </p:nvSpPr>
        <p:spPr>
          <a:xfrm>
            <a:off x="138112" y="77909"/>
            <a:ext cx="92119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o-RO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ro-RO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o-RO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Universitatea Națională de Știință și Tehnologie POLITEHNICA București </a:t>
            </a:r>
          </a:p>
          <a:p>
            <a:pPr algn="ctr"/>
            <a:r>
              <a:rPr lang="ro-RO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Facultatea de Electronică, Telecomunicații și Tehnologia Informației </a:t>
            </a:r>
            <a:endParaRPr lang="ro-R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ViT</a:t>
            </a:r>
            <a:endParaRPr dirty="0"/>
          </a:p>
        </p:txBody>
      </p:sp>
      <p:pic>
        <p:nvPicPr>
          <p:cNvPr id="23" name="Imagine 22" descr="O imagine care conține text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823B4F36-3001-7542-5CD5-FAD98DF44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89" r="6289"/>
          <a:stretch>
            <a:fillRect/>
          </a:stretch>
        </p:blipFill>
        <p:spPr>
          <a:xfrm>
            <a:off x="1015216" y="547551"/>
            <a:ext cx="7113568" cy="39177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 txBox="1">
            <a:spLocks noGrp="1"/>
          </p:cNvSpPr>
          <p:nvPr>
            <p:ph type="subTitle" idx="1"/>
          </p:nvPr>
        </p:nvSpPr>
        <p:spPr>
          <a:xfrm>
            <a:off x="1915185" y="1549050"/>
            <a:ext cx="24606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PREPROCESARE</a:t>
            </a:r>
            <a:endParaRPr dirty="0"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6"/>
          </p:nvPr>
        </p:nvSpPr>
        <p:spPr>
          <a:xfrm>
            <a:off x="1915249" y="3152975"/>
            <a:ext cx="24606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OPTIMIZARE</a:t>
            </a:r>
            <a:endParaRPr dirty="0"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4"/>
          </p:nvPr>
        </p:nvSpPr>
        <p:spPr>
          <a:xfrm>
            <a:off x="1915249" y="3582125"/>
            <a:ext cx="2460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</a:rPr>
              <a:t>• A</a:t>
            </a:r>
            <a:r>
              <a:rPr lang="en-US" dirty="0" err="1">
                <a:solidFill>
                  <a:schemeClr val="dk1"/>
                </a:solidFill>
              </a:rPr>
              <a:t>damW</a:t>
            </a:r>
            <a:endParaRPr lang="ro-R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</a:rPr>
              <a:t>• </a:t>
            </a:r>
            <a:r>
              <a:rPr lang="ro-RO" dirty="0" err="1">
                <a:solidFill>
                  <a:schemeClr val="dk1"/>
                </a:solidFill>
              </a:rPr>
              <a:t>CrossEntropyLoss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2"/>
          </p:nvPr>
        </p:nvSpPr>
        <p:spPr>
          <a:xfrm>
            <a:off x="1915249" y="1978200"/>
            <a:ext cx="2460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• Redimensionare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• Normalizare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• Augmentare</a:t>
            </a:r>
            <a:endParaRPr dirty="0"/>
          </a:p>
        </p:txBody>
      </p:sp>
      <p:sp>
        <p:nvSpPr>
          <p:cNvPr id="581" name="Google Shape;581;p43"/>
          <p:cNvSpPr txBox="1">
            <a:spLocks noGrp="1"/>
          </p:cNvSpPr>
          <p:nvPr>
            <p:ph type="subTitle" idx="3"/>
          </p:nvPr>
        </p:nvSpPr>
        <p:spPr>
          <a:xfrm>
            <a:off x="5422528" y="1978200"/>
            <a:ext cx="2460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50 epoci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</a:t>
            </a:r>
            <a:r>
              <a:rPr lang="ro-RO" dirty="0" err="1"/>
              <a:t>Early</a:t>
            </a:r>
            <a:r>
              <a:rPr lang="ro-RO" dirty="0"/>
              <a:t> </a:t>
            </a:r>
            <a:r>
              <a:rPr lang="ro-RO" dirty="0" err="1"/>
              <a:t>Stopping</a:t>
            </a:r>
            <a:endParaRPr dirty="0"/>
          </a:p>
        </p:txBody>
      </p:sp>
      <p:sp>
        <p:nvSpPr>
          <p:cNvPr id="582" name="Google Shape;58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ANTRENAREA ȘI EVALUAREA</a:t>
            </a:r>
            <a:endParaRPr dirty="0"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5"/>
          </p:nvPr>
        </p:nvSpPr>
        <p:spPr>
          <a:xfrm>
            <a:off x="5422528" y="3582125"/>
            <a:ext cx="2460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Acuratețea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Precizia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</a:t>
            </a:r>
            <a:r>
              <a:rPr lang="ro-RO" dirty="0" err="1"/>
              <a:t>Recall-ul</a:t>
            </a:r>
            <a:endParaRPr lang="en-US" dirty="0"/>
          </a:p>
          <a:p>
            <a:pPr marL="0" indent="0"/>
            <a:r>
              <a:rPr lang="ro-RO" dirty="0"/>
              <a:t>• F1 </a:t>
            </a:r>
            <a:r>
              <a:rPr lang="ro-RO" dirty="0" err="1"/>
              <a:t>score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7"/>
          </p:nvPr>
        </p:nvSpPr>
        <p:spPr>
          <a:xfrm>
            <a:off x="5422526" y="1549050"/>
            <a:ext cx="24606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ANTRENARE</a:t>
            </a:r>
            <a:endParaRPr dirty="0"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8"/>
          </p:nvPr>
        </p:nvSpPr>
        <p:spPr>
          <a:xfrm>
            <a:off x="5422526" y="3152975"/>
            <a:ext cx="24606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EVALUARE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</a:t>
            </a:r>
            <a:endParaRPr dirty="0"/>
          </a:p>
        </p:txBody>
      </p:sp>
      <p:sp>
        <p:nvSpPr>
          <p:cNvPr id="602" name="Google Shape;602;p44"/>
          <p:cNvSpPr txBox="1">
            <a:spLocks noGrp="1"/>
          </p:cNvSpPr>
          <p:nvPr>
            <p:ph type="subTitle" idx="2"/>
          </p:nvPr>
        </p:nvSpPr>
        <p:spPr>
          <a:xfrm>
            <a:off x="1623060" y="1285350"/>
            <a:ext cx="582168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Au fost testate mai multe combinații;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S-a ales o variantă finală pentru continuarea experimentelor.</a:t>
            </a:r>
            <a:endParaRPr dirty="0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AA9084B8-DBD4-2630-DEAC-0F5C2D6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66717"/>
              </p:ext>
            </p:extLst>
          </p:nvPr>
        </p:nvGraphicFramePr>
        <p:xfrm>
          <a:off x="633664" y="2111839"/>
          <a:ext cx="7483643" cy="2047534"/>
        </p:xfrm>
        <a:graphic>
          <a:graphicData uri="http://schemas.openxmlformats.org/drawingml/2006/table">
            <a:tbl>
              <a:tblPr firstRow="1" firstCol="1" bandRow="1">
                <a:tableStyleId>{DB4C67E3-8673-4545-ABEE-983C54B8354A}</a:tableStyleId>
              </a:tblPr>
              <a:tblGrid>
                <a:gridCol w="808664">
                  <a:extLst>
                    <a:ext uri="{9D8B030D-6E8A-4147-A177-3AD203B41FA5}">
                      <a16:colId xmlns:a16="http://schemas.microsoft.com/office/drawing/2014/main" val="332084896"/>
                    </a:ext>
                  </a:extLst>
                </a:gridCol>
                <a:gridCol w="1053648">
                  <a:extLst>
                    <a:ext uri="{9D8B030D-6E8A-4147-A177-3AD203B41FA5}">
                      <a16:colId xmlns:a16="http://schemas.microsoft.com/office/drawing/2014/main" val="1829958318"/>
                    </a:ext>
                  </a:extLst>
                </a:gridCol>
                <a:gridCol w="1271959">
                  <a:extLst>
                    <a:ext uri="{9D8B030D-6E8A-4147-A177-3AD203B41FA5}">
                      <a16:colId xmlns:a16="http://schemas.microsoft.com/office/drawing/2014/main" val="2391717593"/>
                    </a:ext>
                  </a:extLst>
                </a:gridCol>
                <a:gridCol w="906937">
                  <a:extLst>
                    <a:ext uri="{9D8B030D-6E8A-4147-A177-3AD203B41FA5}">
                      <a16:colId xmlns:a16="http://schemas.microsoft.com/office/drawing/2014/main" val="2620420845"/>
                    </a:ext>
                  </a:extLst>
                </a:gridCol>
                <a:gridCol w="1010128">
                  <a:extLst>
                    <a:ext uri="{9D8B030D-6E8A-4147-A177-3AD203B41FA5}">
                      <a16:colId xmlns:a16="http://schemas.microsoft.com/office/drawing/2014/main" val="428012215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132505230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2856423087"/>
                    </a:ext>
                  </a:extLst>
                </a:gridCol>
                <a:gridCol w="810769">
                  <a:extLst>
                    <a:ext uri="{9D8B030D-6E8A-4147-A177-3AD203B41FA5}">
                      <a16:colId xmlns:a16="http://schemas.microsoft.com/office/drawing/2014/main" val="3057817701"/>
                    </a:ext>
                  </a:extLst>
                </a:gridCol>
              </a:tblGrid>
              <a:tr h="16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>
                          <a:effectLst/>
                        </a:rPr>
                        <a:t>Model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>
                          <a:effectLst/>
                        </a:rPr>
                        <a:t>Set de date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 err="1">
                          <a:effectLst/>
                        </a:rPr>
                        <a:t>Learning</a:t>
                      </a:r>
                      <a:r>
                        <a:rPr lang="ro-RO" sz="1000" b="1" kern="100" dirty="0">
                          <a:effectLst/>
                        </a:rPr>
                        <a:t> Rate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>
                          <a:effectLst/>
                        </a:rPr>
                        <a:t>Batch size</a:t>
                      </a:r>
                      <a:endParaRPr lang="en-US" sz="1000" b="1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 err="1">
                          <a:effectLst/>
                        </a:rPr>
                        <a:t>Acuratete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>
                          <a:effectLst/>
                        </a:rPr>
                        <a:t>Precizie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 err="1">
                          <a:effectLst/>
                        </a:rPr>
                        <a:t>Recall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b="1" kern="100" dirty="0">
                          <a:effectLst/>
                        </a:rPr>
                        <a:t>F1</a:t>
                      </a:r>
                      <a:endParaRPr lang="en-US" sz="1000" b="1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2274357298"/>
                  </a:ext>
                </a:extLst>
              </a:tr>
              <a:tr h="161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ViT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IDRiD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0.001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63.65%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0.40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0.30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0.34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2671302837"/>
                  </a:ext>
                </a:extLst>
              </a:tr>
              <a:tr h="339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Resnet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Diabetic Retinopathy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0.001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62.63%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0.46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0.21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0.2</a:t>
                      </a:r>
                      <a:r>
                        <a:rPr lang="en-US" sz="1000" kern="100" dirty="0">
                          <a:effectLst/>
                        </a:rPr>
                        <a:t>9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1361528284"/>
                  </a:ext>
                </a:extLst>
              </a:tr>
              <a:tr h="4188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ViT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Diabetic Retinopathy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0.001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63.15%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0.77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0.60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0.67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771184860"/>
                  </a:ext>
                </a:extLst>
              </a:tr>
              <a:tr h="246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 err="1">
                          <a:effectLst/>
                        </a:rPr>
                        <a:t>ViT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 err="1">
                          <a:effectLst/>
                        </a:rPr>
                        <a:t>IDRiD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0.001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32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80.00%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0.80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0.89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0.84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>
                    <a:solidFill>
                      <a:srgbClr val="E591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20465"/>
                  </a:ext>
                </a:extLst>
              </a:tr>
              <a:tr h="339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 err="1">
                          <a:effectLst/>
                        </a:rPr>
                        <a:t>Resnet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Diabetic </a:t>
                      </a:r>
                      <a:r>
                        <a:rPr lang="ro-RO" sz="1000" kern="100" dirty="0" err="1">
                          <a:effectLst/>
                        </a:rPr>
                        <a:t>Retinopathy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0.0001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63.75%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0.77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0.60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0.67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3455643672"/>
                  </a:ext>
                </a:extLst>
              </a:tr>
              <a:tr h="339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ViT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Diabetic Retinopathy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0.0001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78.94%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0.46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>
                          <a:effectLst/>
                        </a:rPr>
                        <a:t>0.44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120"/>
                        </a:spcAft>
                        <a:buNone/>
                      </a:pPr>
                      <a:r>
                        <a:rPr lang="ro-RO" sz="1000" kern="100" dirty="0">
                          <a:effectLst/>
                        </a:rPr>
                        <a:t>0.45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55393" marR="55393" marT="0" marB="0"/>
                </a:tc>
                <a:extLst>
                  <a:ext uri="{0D108BD9-81ED-4DB2-BD59-A6C34878D82A}">
                    <a16:rowId xmlns:a16="http://schemas.microsoft.com/office/drawing/2014/main" val="802140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 descr="O imagine care conține captură de ecran, pătrat, Dreptunghi, proiectare&#10;&#10;Conținutul generat de inteligența artificială poate fi incorect.">
            <a:extLst>
              <a:ext uri="{FF2B5EF4-FFF2-40B4-BE49-F238E27FC236}">
                <a16:creationId xmlns:a16="http://schemas.microsoft.com/office/drawing/2014/main" id="{ACC3139E-DAA1-A2C1-623B-7055D2CE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8" t="11580" r="22963" b="9585"/>
          <a:stretch>
            <a:fillRect/>
          </a:stretch>
        </p:blipFill>
        <p:spPr>
          <a:xfrm>
            <a:off x="5867400" y="1071349"/>
            <a:ext cx="2886075" cy="2695434"/>
          </a:xfrm>
          <a:prstGeom prst="rect">
            <a:avLst/>
          </a:prstGeom>
        </p:spPr>
      </p:pic>
      <p:pic>
        <p:nvPicPr>
          <p:cNvPr id="12" name="Imagine 11" descr="O imagine care conține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D2861191-34D8-49CF-2B97-16E2AEA1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364" y="942691"/>
            <a:ext cx="6728346" cy="31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EXEMPLE</a:t>
            </a:r>
            <a:endParaRPr dirty="0"/>
          </a:p>
        </p:txBody>
      </p:sp>
      <p:grpSp>
        <p:nvGrpSpPr>
          <p:cNvPr id="868" name="Google Shape;868;p61"/>
          <p:cNvGrpSpPr/>
          <p:nvPr/>
        </p:nvGrpSpPr>
        <p:grpSpPr>
          <a:xfrm>
            <a:off x="1066800" y="1269425"/>
            <a:ext cx="7357200" cy="3429050"/>
            <a:chOff x="4614800" y="1269425"/>
            <a:chExt cx="3432900" cy="2502427"/>
          </a:xfrm>
        </p:grpSpPr>
        <p:sp>
          <p:nvSpPr>
            <p:cNvPr id="869" name="Google Shape;869;p61"/>
            <p:cNvSpPr/>
            <p:nvPr/>
          </p:nvSpPr>
          <p:spPr>
            <a:xfrm>
              <a:off x="5916708" y="3419415"/>
              <a:ext cx="825879" cy="352437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4614800" y="1269425"/>
              <a:ext cx="3432900" cy="217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5795000" y="3679750"/>
              <a:ext cx="1072500" cy="9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upare 17">
            <a:extLst>
              <a:ext uri="{FF2B5EF4-FFF2-40B4-BE49-F238E27FC236}">
                <a16:creationId xmlns:a16="http://schemas.microsoft.com/office/drawing/2014/main" id="{B7DC6EA8-0A0F-194C-5A3A-A6DF394F8FB2}"/>
              </a:ext>
            </a:extLst>
          </p:cNvPr>
          <p:cNvGrpSpPr/>
          <p:nvPr/>
        </p:nvGrpSpPr>
        <p:grpSpPr>
          <a:xfrm>
            <a:off x="1114925" y="1301097"/>
            <a:ext cx="7294186" cy="2904076"/>
            <a:chOff x="1122946" y="1301097"/>
            <a:chExt cx="7294186" cy="2904076"/>
          </a:xfrm>
        </p:grpSpPr>
        <p:grpSp>
          <p:nvGrpSpPr>
            <p:cNvPr id="2" name="Grupare 1">
              <a:extLst>
                <a:ext uri="{FF2B5EF4-FFF2-40B4-BE49-F238E27FC236}">
                  <a16:creationId xmlns:a16="http://schemas.microsoft.com/office/drawing/2014/main" id="{D389B308-7413-F96C-99DF-871B5801A380}"/>
                </a:ext>
              </a:extLst>
            </p:cNvPr>
            <p:cNvGrpSpPr/>
            <p:nvPr/>
          </p:nvGrpSpPr>
          <p:grpSpPr>
            <a:xfrm>
              <a:off x="1122946" y="1307891"/>
              <a:ext cx="2802311" cy="2897282"/>
              <a:chOff x="0" y="0"/>
              <a:chExt cx="5851525" cy="5374912"/>
            </a:xfrm>
          </p:grpSpPr>
          <p:pic>
            <p:nvPicPr>
              <p:cNvPr id="3" name="Imagine 2">
                <a:extLst>
                  <a:ext uri="{FF2B5EF4-FFF2-40B4-BE49-F238E27FC236}">
                    <a16:creationId xmlns:a16="http://schemas.microsoft.com/office/drawing/2014/main" id="{1A31F31F-F259-ECBB-5570-9ABBC0CE0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114" b="20388"/>
              <a:stretch>
                <a:fillRect/>
              </a:stretch>
            </p:blipFill>
            <p:spPr bwMode="auto">
              <a:xfrm>
                <a:off x="0" y="0"/>
                <a:ext cx="2925179" cy="26978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" name="Imagine 3" descr="O imagine care conține captură de ecran&#10;&#10;Conținutul generat de inteligența artificială poate fi incorect.">
                <a:extLst>
                  <a:ext uri="{FF2B5EF4-FFF2-40B4-BE49-F238E27FC236}">
                    <a16:creationId xmlns:a16="http://schemas.microsoft.com/office/drawing/2014/main" id="{CD1B93BB-D334-437D-644D-BAB188FC3B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30" t="4207" b="16268"/>
              <a:stretch>
                <a:fillRect/>
              </a:stretch>
            </p:blipFill>
            <p:spPr bwMode="auto">
              <a:xfrm>
                <a:off x="0" y="2699657"/>
                <a:ext cx="5851525" cy="267525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" name="Imagine 5" descr="O imagine care conține captură de ecran, Obiect astronomic, Chihlimbar, căldură&#10;&#10;Conținutul generat de inteligența artificială poate fi incorect.">
              <a:extLst>
                <a:ext uri="{FF2B5EF4-FFF2-40B4-BE49-F238E27FC236}">
                  <a16:creationId xmlns:a16="http://schemas.microsoft.com/office/drawing/2014/main" id="{AA09D7BC-746D-73A8-DFED-96A16C1B0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" t="4191" b="14286"/>
            <a:stretch>
              <a:fillRect/>
            </a:stretch>
          </p:blipFill>
          <p:spPr bwMode="auto">
            <a:xfrm>
              <a:off x="3924952" y="1306943"/>
              <a:ext cx="2925947" cy="14509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8" name="Grupare 7">
              <a:extLst>
                <a:ext uri="{FF2B5EF4-FFF2-40B4-BE49-F238E27FC236}">
                  <a16:creationId xmlns:a16="http://schemas.microsoft.com/office/drawing/2014/main" id="{DBC341B8-20BE-D108-929D-0CE926CDBA0A}"/>
                </a:ext>
              </a:extLst>
            </p:cNvPr>
            <p:cNvGrpSpPr/>
            <p:nvPr/>
          </p:nvGrpSpPr>
          <p:grpSpPr>
            <a:xfrm>
              <a:off x="6749998" y="1301097"/>
              <a:ext cx="1667134" cy="2904076"/>
              <a:chOff x="0" y="32657"/>
              <a:chExt cx="3014074" cy="5339443"/>
            </a:xfrm>
          </p:grpSpPr>
          <p:pic>
            <p:nvPicPr>
              <p:cNvPr id="11" name="Imagine 10" descr="O imagine care conține captură de ecran, Obiect astronomic, astronomie, Univers&#10;&#10;Conținutul generat de inteligența artificială poate fi incorect.">
                <a:extLst>
                  <a:ext uri="{FF2B5EF4-FFF2-40B4-BE49-F238E27FC236}">
                    <a16:creationId xmlns:a16="http://schemas.microsoft.com/office/drawing/2014/main" id="{2BE19D7C-114A-D8B9-4390-D904B76320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78" r="26100" b="17478"/>
              <a:stretch>
                <a:fillRect/>
              </a:stretch>
            </p:blipFill>
            <p:spPr bwMode="auto">
              <a:xfrm>
                <a:off x="4" y="2660850"/>
                <a:ext cx="3014070" cy="27112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Imagine 9" descr="O imagine care conține captură de ecran, Obiect astronomic, astronomie&#10;&#10;Conținutul generat de inteligența artificială poate fi incorect.">
                <a:extLst>
                  <a:ext uri="{FF2B5EF4-FFF2-40B4-BE49-F238E27FC236}">
                    <a16:creationId xmlns:a16="http://schemas.microsoft.com/office/drawing/2014/main" id="{1A76FAA3-2D96-75F4-75A0-9315AE0F54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" b="10132"/>
              <a:stretch>
                <a:fillRect/>
              </a:stretch>
            </p:blipFill>
            <p:spPr bwMode="auto">
              <a:xfrm>
                <a:off x="0" y="32657"/>
                <a:ext cx="3014071" cy="26555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3" name="Grupare 12">
              <a:extLst>
                <a:ext uri="{FF2B5EF4-FFF2-40B4-BE49-F238E27FC236}">
                  <a16:creationId xmlns:a16="http://schemas.microsoft.com/office/drawing/2014/main" id="{BBEED090-8C99-19F0-F0E5-85E2A601FB70}"/>
                </a:ext>
              </a:extLst>
            </p:cNvPr>
            <p:cNvGrpSpPr/>
            <p:nvPr/>
          </p:nvGrpSpPr>
          <p:grpSpPr>
            <a:xfrm>
              <a:off x="3853999" y="2724643"/>
              <a:ext cx="3032376" cy="1479805"/>
              <a:chOff x="-63748" y="-12371"/>
              <a:chExt cx="5449124" cy="2754233"/>
            </a:xfrm>
          </p:grpSpPr>
          <p:pic>
            <p:nvPicPr>
              <p:cNvPr id="17" name="Imagine 16" descr="O imagine care conține captură de ecran, Obiect astronomic, astronomie, Univers&#10;&#10;Conținutul generat de inteligența artificială poate fi incorect.">
                <a:extLst>
                  <a:ext uri="{FF2B5EF4-FFF2-40B4-BE49-F238E27FC236}">
                    <a16:creationId xmlns:a16="http://schemas.microsoft.com/office/drawing/2014/main" id="{2EEA2AD1-0426-F4DA-2652-348E73F03D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30" t="-324" r="51434" b="15260"/>
              <a:stretch>
                <a:fillRect/>
              </a:stretch>
            </p:blipFill>
            <p:spPr bwMode="auto">
              <a:xfrm>
                <a:off x="2750009" y="-12371"/>
                <a:ext cx="2635367" cy="2744592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Imagine 14" descr="O imagine care conține captură de ecran, Obiect astronomic, astronomie&#10;&#10;Conținutul generat de inteligența artificială poate fi incorect.">
                <a:extLst>
                  <a:ext uri="{FF2B5EF4-FFF2-40B4-BE49-F238E27FC236}">
                    <a16:creationId xmlns:a16="http://schemas.microsoft.com/office/drawing/2014/main" id="{63C1056D-BA77-67C9-2250-BE80BC6A6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48" b="8103"/>
              <a:stretch>
                <a:fillRect/>
              </a:stretch>
            </p:blipFill>
            <p:spPr bwMode="auto">
              <a:xfrm>
                <a:off x="-63748" y="26333"/>
                <a:ext cx="2813757" cy="271552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pic>
        <p:nvPicPr>
          <p:cNvPr id="5" name="Imagine 4" descr="O imagine care conține captură de ecran, Obiect astronomic, planetă, astronomie&#10;&#10;Conținutul generat de inteligența artificială poate fi incorect.">
            <a:extLst>
              <a:ext uri="{FF2B5EF4-FFF2-40B4-BE49-F238E27FC236}">
                <a16:creationId xmlns:a16="http://schemas.microsoft.com/office/drawing/2014/main" id="{A2FA6560-F9F5-19B0-CF33-3F753C1CEF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6" t="3650" b="14136"/>
          <a:stretch>
            <a:fillRect/>
          </a:stretch>
        </p:blipFill>
        <p:spPr bwMode="auto">
          <a:xfrm>
            <a:off x="2511194" y="1312526"/>
            <a:ext cx="1535081" cy="1463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7269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3"/>
          </p:nvPr>
        </p:nvSpPr>
        <p:spPr>
          <a:xfrm>
            <a:off x="1328400" y="1767432"/>
            <a:ext cx="4228200" cy="11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67640"/>
            <a:r>
              <a:rPr lang="en-US" dirty="0"/>
              <a:t>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dezvoltate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comparate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: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ResNet50 + </a:t>
            </a:r>
            <a:r>
              <a:rPr lang="en-US" dirty="0" err="1"/>
              <a:t>strat</a:t>
            </a:r>
            <a:r>
              <a:rPr lang="en-US" dirty="0"/>
              <a:t> </a:t>
            </a:r>
            <a:r>
              <a:rPr lang="en-US" dirty="0" err="1"/>
              <a:t>cuantic</a:t>
            </a:r>
            <a:r>
              <a:rPr lang="ro-RO" dirty="0"/>
              <a:t>;</a:t>
            </a:r>
          </a:p>
          <a:p>
            <a:pPr marL="15240" lvl="0" indent="0">
              <a:buNone/>
            </a:pPr>
            <a:endParaRPr lang="ro-RO" dirty="0"/>
          </a:p>
          <a:p>
            <a:pPr marL="182880" lvl="0" indent="-167640"/>
            <a:r>
              <a:rPr lang="ro-RO" dirty="0"/>
              <a:t>D</a:t>
            </a:r>
            <a:r>
              <a:rPr lang="en-US" dirty="0" err="1"/>
              <a:t>ouă</a:t>
            </a:r>
            <a:r>
              <a:rPr lang="en-US" dirty="0"/>
              <a:t> </a:t>
            </a:r>
            <a:r>
              <a:rPr lang="en-US" dirty="0" err="1"/>
              <a:t>seturi</a:t>
            </a:r>
            <a:r>
              <a:rPr lang="en-US" dirty="0"/>
              <a:t> de date </a:t>
            </a:r>
            <a:r>
              <a:rPr lang="en-US" dirty="0" err="1"/>
              <a:t>publice</a:t>
            </a:r>
            <a:r>
              <a:rPr lang="en-US" dirty="0"/>
              <a:t>: </a:t>
            </a:r>
            <a:r>
              <a:rPr lang="en-US" dirty="0" err="1"/>
              <a:t>IDRiD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APTOS 2019</a:t>
            </a:r>
            <a:endParaRPr lang="ro-RO" dirty="0"/>
          </a:p>
          <a:p>
            <a:pPr marL="182880" lvl="0" indent="-167640"/>
            <a:endParaRPr lang="ro-RO" dirty="0"/>
          </a:p>
          <a:p>
            <a:pPr marL="182880" lvl="0" indent="-167640"/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hibrid</a:t>
            </a:r>
            <a:r>
              <a:rPr lang="en-US" dirty="0"/>
              <a:t> a </a:t>
            </a:r>
            <a:r>
              <a:rPr lang="en-US" dirty="0" err="1"/>
              <a:t>demonstrat</a:t>
            </a:r>
            <a:r>
              <a:rPr lang="en-US" dirty="0"/>
              <a:t> </a:t>
            </a:r>
            <a:r>
              <a:rPr lang="en-US" dirty="0" err="1"/>
              <a:t>poten</a:t>
            </a:r>
            <a:r>
              <a:rPr lang="ro-RO" dirty="0"/>
              <a:t>ț</a:t>
            </a:r>
            <a:r>
              <a:rPr lang="en-US" dirty="0" err="1"/>
              <a:t>ial</a:t>
            </a:r>
            <a:r>
              <a:rPr lang="ro-RO" dirty="0"/>
              <a:t>, însă </a:t>
            </a:r>
            <a:r>
              <a:rPr lang="ro-RO" dirty="0" err="1"/>
              <a:t>ViT</a:t>
            </a:r>
            <a:r>
              <a:rPr lang="ro-RO" dirty="0"/>
              <a:t> a fost ales ca model final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2"/>
          <p:cNvSpPr txBox="1">
            <a:spLocks/>
          </p:cNvSpPr>
          <p:nvPr/>
        </p:nvSpPr>
        <p:spPr>
          <a:xfrm>
            <a:off x="3739035" y="2180327"/>
            <a:ext cx="49158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r">
              <a:buFont typeface="Rubik"/>
              <a:buNone/>
            </a:pPr>
            <a:r>
              <a:rPr lang="ro-RO" sz="2400" dirty="0">
                <a:latin typeface="IBM Plex Sans Medium"/>
                <a:sym typeface="IBM Plex Sans Medium"/>
              </a:rPr>
              <a:t>Întrebări?</a:t>
            </a:r>
          </a:p>
          <a:p>
            <a:pPr marL="0" indent="0" algn="r">
              <a:buFont typeface="Rubik"/>
              <a:buNone/>
            </a:pPr>
            <a:endParaRPr lang="ro-RO" sz="2400" dirty="0">
              <a:latin typeface="IBM Plex Sans Medium"/>
              <a:sym typeface="IBM Plex Sans Medium"/>
            </a:endParaRPr>
          </a:p>
          <a:p>
            <a:pPr marL="0" indent="0" algn="r">
              <a:buFont typeface="Rubik"/>
              <a:buNone/>
            </a:pPr>
            <a:endParaRPr lang="ro-RO" sz="2400" dirty="0">
              <a:latin typeface="IBM Plex Sans Medium"/>
              <a:sym typeface="IBM Plex Sans Medium"/>
            </a:endParaRPr>
          </a:p>
          <a:p>
            <a:pPr marL="0" indent="0" algn="r">
              <a:buFont typeface="Rubik"/>
              <a:buNone/>
            </a:pPr>
            <a:endParaRPr lang="ro-RO" sz="2400" dirty="0">
              <a:latin typeface="IBM Plex Sans Medium"/>
              <a:sym typeface="IBM Plex Sans Medium"/>
            </a:endParaRPr>
          </a:p>
          <a:p>
            <a:pPr marL="0" indent="0" algn="r">
              <a:buFont typeface="Rubik"/>
              <a:buNone/>
            </a:pPr>
            <a:endParaRPr lang="ro-RO" sz="2400" dirty="0">
              <a:latin typeface="IBM Plex Sans Medium"/>
              <a:sym typeface="IBM Plex Sans Medium"/>
            </a:endParaRPr>
          </a:p>
          <a:p>
            <a:pPr marL="0" indent="0" algn="r">
              <a:buFont typeface="Rubik"/>
              <a:buNone/>
            </a:pPr>
            <a:endParaRPr lang="ro-RO" sz="2400" dirty="0">
              <a:latin typeface="IBM Plex Sans Medium"/>
              <a:sym typeface="IBM Plex Sans Medium"/>
            </a:endParaRPr>
          </a:p>
        </p:txBody>
      </p:sp>
      <p:sp>
        <p:nvSpPr>
          <p:cNvPr id="881" name="Google Shape;881;p62"/>
          <p:cNvSpPr txBox="1">
            <a:spLocks/>
          </p:cNvSpPr>
          <p:nvPr/>
        </p:nvSpPr>
        <p:spPr>
          <a:xfrm>
            <a:off x="982555" y="1222003"/>
            <a:ext cx="7658183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ro-RO" sz="4400"/>
              <a:t>VĂ MULȚUMESC!</a:t>
            </a:r>
            <a:endParaRPr lang="ro-RO" sz="4400" dirty="0"/>
          </a:p>
        </p:txBody>
      </p:sp>
      <p:cxnSp>
        <p:nvCxnSpPr>
          <p:cNvPr id="883" name="Google Shape;883;p62"/>
          <p:cNvCxnSpPr/>
          <p:nvPr/>
        </p:nvCxnSpPr>
        <p:spPr>
          <a:xfrm>
            <a:off x="4065887" y="2166584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8" name="Google Shape;898;p62"/>
          <p:cNvGrpSpPr/>
          <p:nvPr/>
        </p:nvGrpSpPr>
        <p:grpSpPr>
          <a:xfrm>
            <a:off x="503262" y="1331950"/>
            <a:ext cx="3247298" cy="2963296"/>
            <a:chOff x="273740" y="1205435"/>
            <a:chExt cx="3247298" cy="2963296"/>
          </a:xfrm>
        </p:grpSpPr>
        <p:grpSp>
          <p:nvGrpSpPr>
            <p:cNvPr id="899" name="Google Shape;899;p62"/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900" name="Google Shape;900;p62"/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2"/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2"/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2"/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2"/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2"/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2"/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2"/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2"/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2"/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2"/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2"/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62"/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62"/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2"/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2"/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2"/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2"/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2"/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2"/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2"/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2"/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2"/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2"/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2"/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2"/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2"/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2"/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2"/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2"/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2"/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2"/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2"/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2"/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2"/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2"/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2"/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2"/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2"/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2"/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2"/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2"/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2"/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2"/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2"/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2"/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2"/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2"/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2"/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3" name="Google Shape;953;p62"/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subTitle" idx="9"/>
          </p:nvPr>
        </p:nvSpPr>
        <p:spPr>
          <a:xfrm>
            <a:off x="720000" y="194204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Introducere</a:t>
            </a:r>
            <a:endParaRPr sz="2400"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subTitle" idx="13"/>
          </p:nvPr>
        </p:nvSpPr>
        <p:spPr>
          <a:xfrm>
            <a:off x="3408650" y="194204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Seturi</a:t>
            </a:r>
            <a:r>
              <a:rPr lang="en" dirty="0"/>
              <a:t> de date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14"/>
          </p:nvPr>
        </p:nvSpPr>
        <p:spPr>
          <a:xfrm>
            <a:off x="472930" y="3672018"/>
            <a:ext cx="275957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Antrenare</a:t>
            </a:r>
            <a:r>
              <a:rPr lang="en-US" dirty="0"/>
              <a:t>a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ubTitle" idx="15"/>
          </p:nvPr>
        </p:nvSpPr>
        <p:spPr>
          <a:xfrm>
            <a:off x="3408650" y="367201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</a:t>
            </a:r>
            <a:endParaRPr dirty="0"/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 idx="2"/>
          </p:nvPr>
        </p:nvSpPr>
        <p:spPr>
          <a:xfrm>
            <a:off x="1401100" y="14367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8" name="Google Shape;418;p38"/>
          <p:cNvSpPr txBox="1">
            <a:spLocks noGrp="1"/>
          </p:cNvSpPr>
          <p:nvPr>
            <p:ph type="title" idx="3"/>
          </p:nvPr>
        </p:nvSpPr>
        <p:spPr>
          <a:xfrm>
            <a:off x="4089800" y="14367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5"/>
          </p:nvPr>
        </p:nvSpPr>
        <p:spPr>
          <a:xfrm>
            <a:off x="1401100" y="31499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2" name="Google Shape;422;p38"/>
          <p:cNvSpPr txBox="1">
            <a:spLocks noGrp="1"/>
          </p:cNvSpPr>
          <p:nvPr>
            <p:ph type="title" idx="7"/>
          </p:nvPr>
        </p:nvSpPr>
        <p:spPr>
          <a:xfrm>
            <a:off x="4089800" y="31499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4" name="Google Shape;4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title" idx="16"/>
          </p:nvPr>
        </p:nvSpPr>
        <p:spPr>
          <a:xfrm>
            <a:off x="6778500" y="14367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 idx="18"/>
          </p:nvPr>
        </p:nvSpPr>
        <p:spPr>
          <a:xfrm>
            <a:off x="6778500" y="3149995"/>
            <a:ext cx="974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20"/>
          </p:nvPr>
        </p:nvSpPr>
        <p:spPr>
          <a:xfrm>
            <a:off x="6097300" y="194204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Arhitectura</a:t>
            </a:r>
            <a:endParaRPr sz="2400" dirty="0"/>
          </a:p>
        </p:txBody>
      </p:sp>
      <p:sp>
        <p:nvSpPr>
          <p:cNvPr id="431" name="Google Shape;431;p38"/>
          <p:cNvSpPr txBox="1">
            <a:spLocks noGrp="1"/>
          </p:cNvSpPr>
          <p:nvPr>
            <p:ph type="subTitle" idx="21"/>
          </p:nvPr>
        </p:nvSpPr>
        <p:spPr>
          <a:xfrm>
            <a:off x="6097300" y="367201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/>
          </p:cNvSpPr>
          <p:nvPr/>
        </p:nvSpPr>
        <p:spPr>
          <a:xfrm>
            <a:off x="156210" y="1064152"/>
            <a:ext cx="883157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en-US" sz="3600" dirty="0"/>
              <a:t>RETINOPATIA DIABETICĂ</a:t>
            </a:r>
          </a:p>
        </p:txBody>
      </p:sp>
      <p:sp>
        <p:nvSpPr>
          <p:cNvPr id="437" name="Google Shape;437;p39"/>
          <p:cNvSpPr txBox="1">
            <a:spLocks/>
          </p:cNvSpPr>
          <p:nvPr/>
        </p:nvSpPr>
        <p:spPr>
          <a:xfrm>
            <a:off x="1851658" y="2257263"/>
            <a:ext cx="5730241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• Una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cauze</a:t>
            </a:r>
            <a:r>
              <a:rPr lang="en-US" dirty="0"/>
              <a:t> de </a:t>
            </a:r>
            <a:r>
              <a:rPr lang="en-US" dirty="0" err="1"/>
              <a:t>orbire</a:t>
            </a:r>
            <a:r>
              <a:rPr lang="en-US" dirty="0"/>
              <a:t> la </a:t>
            </a:r>
            <a:r>
              <a:rPr lang="en-US" dirty="0" err="1"/>
              <a:t>pacienții</a:t>
            </a:r>
            <a:r>
              <a:rPr lang="en-US" dirty="0"/>
              <a:t> cu </a:t>
            </a:r>
            <a:r>
              <a:rPr lang="en-US" dirty="0" err="1"/>
              <a:t>diabet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Diagnosticarea</a:t>
            </a:r>
            <a:r>
              <a:rPr lang="en-US" dirty="0"/>
              <a:t> </a:t>
            </a:r>
            <a:r>
              <a:rPr lang="en-US" dirty="0" err="1"/>
              <a:t>timpurie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esențială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lucr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: </a:t>
            </a:r>
            <a:r>
              <a:rPr lang="ro-RO" dirty="0"/>
              <a:t>detectare</a:t>
            </a:r>
            <a:r>
              <a:rPr lang="en-US" dirty="0"/>
              <a:t>a</a:t>
            </a:r>
            <a:r>
              <a:rPr lang="ro-RO" dirty="0"/>
              <a:t> și clasificarea retinopatiei diabetice 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438" name="Google Shape;438;p39"/>
          <p:cNvCxnSpPr>
            <a:cxnSpLocks/>
          </p:cNvCxnSpPr>
          <p:nvPr/>
        </p:nvCxnSpPr>
        <p:spPr>
          <a:xfrm>
            <a:off x="1851658" y="1905952"/>
            <a:ext cx="57302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637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>
            <a:extLst>
              <a:ext uri="{FF2B5EF4-FFF2-40B4-BE49-F238E27FC236}">
                <a16:creationId xmlns:a16="http://schemas.microsoft.com/office/drawing/2014/main" id="{1DDFCB1F-2C8D-1BCE-601E-73D283A745F4}"/>
              </a:ext>
            </a:extLst>
          </p:cNvPr>
          <p:cNvSpPr txBox="1">
            <a:spLocks/>
          </p:cNvSpPr>
          <p:nvPr/>
        </p:nvSpPr>
        <p:spPr>
          <a:xfrm>
            <a:off x="156210" y="1057942"/>
            <a:ext cx="883157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3600" dirty="0"/>
              <a:t>SETURI DE DATE</a:t>
            </a:r>
          </a:p>
        </p:txBody>
      </p:sp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EB6CE98F-8874-60C1-CBF6-EEBC249B5CAA}"/>
              </a:ext>
            </a:extLst>
          </p:cNvPr>
          <p:cNvSpPr txBox="1">
            <a:spLocks/>
          </p:cNvSpPr>
          <p:nvPr/>
        </p:nvSpPr>
        <p:spPr>
          <a:xfrm>
            <a:off x="1795272" y="2070595"/>
            <a:ext cx="578662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600" b="0" i="0" u="none" strike="noStrike" cap="non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/>
            <a:r>
              <a:rPr lang="en-US" dirty="0" err="1"/>
              <a:t>IDRiD</a:t>
            </a:r>
            <a:endParaRPr lang="en-US" dirty="0"/>
          </a:p>
          <a:p>
            <a:pPr marL="0" indent="0" algn="ctr"/>
            <a:endParaRPr lang="en-US" dirty="0"/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Diabetic Retinopathy </a:t>
            </a:r>
          </a:p>
          <a:p>
            <a:pPr marL="0" indent="0" algn="ctr"/>
            <a:r>
              <a:rPr lang="en-US" sz="600" dirty="0"/>
              <a:t>( APTOS 2019 resized)</a:t>
            </a:r>
          </a:p>
          <a:p>
            <a:pPr marL="0" indent="0" algn="ctr"/>
            <a:endParaRPr lang="en-US" dirty="0"/>
          </a:p>
        </p:txBody>
      </p:sp>
      <p:cxnSp>
        <p:nvCxnSpPr>
          <p:cNvPr id="438" name="Google Shape;438;p39">
            <a:extLst>
              <a:ext uri="{FF2B5EF4-FFF2-40B4-BE49-F238E27FC236}">
                <a16:creationId xmlns:a16="http://schemas.microsoft.com/office/drawing/2014/main" id="{67A845E5-0C59-C658-11F7-AD5BCBE54036}"/>
              </a:ext>
            </a:extLst>
          </p:cNvPr>
          <p:cNvCxnSpPr>
            <a:cxnSpLocks/>
          </p:cNvCxnSpPr>
          <p:nvPr/>
        </p:nvCxnSpPr>
        <p:spPr>
          <a:xfrm>
            <a:off x="1851660" y="1879628"/>
            <a:ext cx="57302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tăText 1">
            <a:extLst>
              <a:ext uri="{FF2B5EF4-FFF2-40B4-BE49-F238E27FC236}">
                <a16:creationId xmlns:a16="http://schemas.microsoft.com/office/drawing/2014/main" id="{2430DBDC-916D-12E8-4C3E-A7A5F23A45A6}"/>
              </a:ext>
            </a:extLst>
          </p:cNvPr>
          <p:cNvSpPr txBox="1"/>
          <p:nvPr/>
        </p:nvSpPr>
        <p:spPr>
          <a:xfrm>
            <a:off x="1851660" y="2682251"/>
            <a:ext cx="5797924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/>
              <a:t>516 </a:t>
            </a:r>
            <a:r>
              <a:rPr lang="en-US" dirty="0" err="1"/>
              <a:t>imagini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4288x2848 </a:t>
            </a:r>
            <a:r>
              <a:rPr lang="en-US" dirty="0" err="1"/>
              <a:t>px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Dezechilibrat</a:t>
            </a:r>
            <a:endParaRPr lang="ro-RO" dirty="0"/>
          </a:p>
          <a:p>
            <a:pPr algn="ctr"/>
            <a:endParaRPr lang="ro-RO" dirty="0"/>
          </a:p>
          <a:p>
            <a:pPr algn="ctr"/>
            <a:r>
              <a:rPr lang="ro-RO" dirty="0"/>
              <a:t>5 clase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3662 </a:t>
            </a:r>
            <a:r>
              <a:rPr lang="en-US" dirty="0" err="1"/>
              <a:t>imagini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224x224 </a:t>
            </a:r>
            <a:r>
              <a:rPr lang="en-US" dirty="0" err="1"/>
              <a:t>px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Dezechilibrat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ro-RO" dirty="0"/>
              <a:t>5 clase </a:t>
            </a:r>
            <a:endParaRPr lang="en-US" dirty="0"/>
          </a:p>
          <a:p>
            <a:pPr algn="ctr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174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/>
        </p:nvSpPr>
        <p:spPr>
          <a:xfrm>
            <a:off x="720072" y="4133675"/>
            <a:ext cx="356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rPr>
              <a:t>For more info:</a:t>
            </a:r>
            <a:br>
              <a:rPr lang="en" sz="700" dirty="0">
                <a:solidFill>
                  <a:srgbClr val="19191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900" dirty="0">
                <a:solidFill>
                  <a:schemeClr val="dk1"/>
                </a:solidFill>
                <a:uFill>
                  <a:noFill/>
                </a:u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9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| </a:t>
            </a:r>
            <a:r>
              <a:rPr lang="en" sz="900" dirty="0">
                <a:solidFill>
                  <a:schemeClr val="dk1"/>
                </a:solidFill>
                <a:uFill>
                  <a:noFill/>
                </a:u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9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| </a:t>
            </a:r>
            <a:r>
              <a:rPr lang="en" sz="900" dirty="0">
                <a:solidFill>
                  <a:schemeClr val="dk1"/>
                </a:solidFill>
                <a:uFill>
                  <a:noFill/>
                </a:u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9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</a:t>
            </a:r>
            <a:endParaRPr sz="9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" name="Imagine 5" descr="O imagine care conține text, captură de ecran, diagramă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4964181F-A175-8591-0CC6-F80948964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1" y="276786"/>
            <a:ext cx="2710328" cy="2032746"/>
          </a:xfrm>
          <a:prstGeom prst="rect">
            <a:avLst/>
          </a:prstGeom>
        </p:spPr>
      </p:pic>
      <p:pic>
        <p:nvPicPr>
          <p:cNvPr id="8" name="Imagine 7" descr="O imagine care conține text, captură de ecran, diagramă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8F82BFC5-CFDE-BCEC-FB35-9BB7CC282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1" y="2833968"/>
            <a:ext cx="2710329" cy="2032747"/>
          </a:xfrm>
          <a:prstGeom prst="rect">
            <a:avLst/>
          </a:prstGeom>
        </p:spPr>
      </p:pic>
      <p:pic>
        <p:nvPicPr>
          <p:cNvPr id="13" name="Imagine 12" descr="O imagine care conține text, captură de ecran, diagramă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05DA4D56-4A36-F305-5192-E89AEF122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973" y="276786"/>
            <a:ext cx="2710329" cy="2032747"/>
          </a:xfrm>
          <a:prstGeom prst="rect">
            <a:avLst/>
          </a:prstGeom>
        </p:spPr>
      </p:pic>
      <p:pic>
        <p:nvPicPr>
          <p:cNvPr id="15" name="Imagine 14" descr="O imagine care conține text, captură de ecran, diagramă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10C20DD8-33F6-186C-9A30-AA455AECA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972" y="2833968"/>
            <a:ext cx="2710329" cy="2032747"/>
          </a:xfrm>
          <a:prstGeom prst="rect">
            <a:avLst/>
          </a:prstGeom>
        </p:spPr>
      </p:pic>
      <p:sp>
        <p:nvSpPr>
          <p:cNvPr id="20" name="CasetăText 19">
            <a:extLst>
              <a:ext uri="{FF2B5EF4-FFF2-40B4-BE49-F238E27FC236}">
                <a16:creationId xmlns:a16="http://schemas.microsoft.com/office/drawing/2014/main" id="{49E1EA74-E463-634A-7580-8985AD1A12DD}"/>
              </a:ext>
            </a:extLst>
          </p:cNvPr>
          <p:cNvSpPr txBox="1"/>
          <p:nvPr/>
        </p:nvSpPr>
        <p:spPr>
          <a:xfrm>
            <a:off x="601980" y="2419350"/>
            <a:ext cx="7703819" cy="5232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ro-RO" dirty="0" err="1"/>
              <a:t>IDRiD</a:t>
            </a:r>
            <a:endParaRPr lang="ro-RO" dirty="0"/>
          </a:p>
          <a:p>
            <a:pPr algn="ctr"/>
            <a:endParaRPr lang="ro-RO" dirty="0"/>
          </a:p>
          <a:p>
            <a:pPr algn="ctr"/>
            <a:r>
              <a:rPr lang="en-US" dirty="0"/>
              <a:t>Diabetic Retinopathy </a:t>
            </a:r>
            <a:r>
              <a:rPr lang="ro-RO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CLASIFICAREA CONFORM GRADULUI DE SEVERITATE</a:t>
            </a:r>
            <a:endParaRPr sz="2400" dirty="0"/>
          </a:p>
        </p:txBody>
      </p:sp>
      <p:sp>
        <p:nvSpPr>
          <p:cNvPr id="540" name="Google Shape;540;p42"/>
          <p:cNvSpPr/>
          <p:nvPr/>
        </p:nvSpPr>
        <p:spPr>
          <a:xfrm>
            <a:off x="3337500" y="1566025"/>
            <a:ext cx="2469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2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RD</a:t>
            </a:r>
            <a:endParaRPr sz="22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721681" y="283067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FĂRĂ RD</a:t>
            </a:r>
          </a:p>
        </p:txBody>
      </p:sp>
      <p:sp>
        <p:nvSpPr>
          <p:cNvPr id="542" name="Google Shape;542;p42"/>
          <p:cNvSpPr/>
          <p:nvPr/>
        </p:nvSpPr>
        <p:spPr>
          <a:xfrm>
            <a:off x="2281913" y="283067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UȘOARĂ</a:t>
            </a:r>
          </a:p>
        </p:txBody>
      </p:sp>
      <p:sp>
        <p:nvSpPr>
          <p:cNvPr id="543" name="Google Shape;543;p42"/>
          <p:cNvSpPr txBox="1">
            <a:spLocks noGrp="1"/>
          </p:cNvSpPr>
          <p:nvPr>
            <p:ph type="subTitle" idx="4294967295"/>
          </p:nvPr>
        </p:nvSpPr>
        <p:spPr>
          <a:xfrm>
            <a:off x="721675" y="3467450"/>
            <a:ext cx="1463099" cy="982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en-US" sz="1100" dirty="0"/>
              <a:t>Nu </a:t>
            </a:r>
            <a:r>
              <a:rPr lang="en-US" sz="1100" dirty="0" err="1"/>
              <a:t>există</a:t>
            </a:r>
            <a:r>
              <a:rPr lang="en-US" sz="1100" dirty="0"/>
              <a:t> </a:t>
            </a:r>
            <a:r>
              <a:rPr lang="en-US" sz="1100" dirty="0" err="1"/>
              <a:t>semne</a:t>
            </a:r>
            <a:r>
              <a:rPr lang="en-US" sz="1100" dirty="0"/>
              <a:t> de </a:t>
            </a:r>
            <a:r>
              <a:rPr lang="en-US" sz="1100" dirty="0" err="1"/>
              <a:t>retinopatie</a:t>
            </a:r>
            <a:r>
              <a:rPr lang="en-US" sz="1100" dirty="0"/>
              <a:t> </a:t>
            </a:r>
            <a:r>
              <a:rPr lang="en-US" sz="1100" dirty="0" err="1"/>
              <a:t>diabetică</a:t>
            </a:r>
            <a:r>
              <a:rPr lang="en-US" sz="1100" dirty="0"/>
              <a:t>. </a:t>
            </a:r>
            <a:endParaRPr sz="1100"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ubTitle" idx="4294967295"/>
          </p:nvPr>
        </p:nvSpPr>
        <p:spPr>
          <a:xfrm>
            <a:off x="2278531" y="3467449"/>
            <a:ext cx="1462016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pt-BR" sz="1100" dirty="0"/>
              <a:t>Prezența câtorva microanevrisme, cu afectare minim</a:t>
            </a:r>
            <a:r>
              <a:rPr lang="ro-RO" sz="1100" dirty="0"/>
              <a:t>a</a:t>
            </a:r>
            <a:r>
              <a:rPr lang="en-US" sz="1100" dirty="0"/>
              <a:t>.</a:t>
            </a:r>
            <a:r>
              <a:rPr lang="pt-BR" sz="1100" dirty="0"/>
              <a:t> </a:t>
            </a:r>
            <a:endParaRPr sz="1100" dirty="0"/>
          </a:p>
        </p:txBody>
      </p:sp>
      <p:cxnSp>
        <p:nvCxnSpPr>
          <p:cNvPr id="545" name="Google Shape;545;p42"/>
          <p:cNvCxnSpPr>
            <a:cxnSpLocks/>
            <a:stCxn id="541" idx="2"/>
            <a:endCxn id="543" idx="0"/>
          </p:cNvCxnSpPr>
          <p:nvPr/>
        </p:nvCxnSpPr>
        <p:spPr>
          <a:xfrm rot="5400000">
            <a:off x="1360441" y="3374659"/>
            <a:ext cx="185575" cy="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2"/>
          <p:cNvSpPr/>
          <p:nvPr/>
        </p:nvSpPr>
        <p:spPr>
          <a:xfrm>
            <a:off x="3842144" y="2830675"/>
            <a:ext cx="1466491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MODERATĂ</a:t>
            </a:r>
          </a:p>
        </p:txBody>
      </p:sp>
      <p:sp>
        <p:nvSpPr>
          <p:cNvPr id="548" name="Google Shape;548;p42"/>
          <p:cNvSpPr/>
          <p:nvPr/>
        </p:nvSpPr>
        <p:spPr>
          <a:xfrm>
            <a:off x="5402377" y="283067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o-RO" sz="16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 SEVERĂ</a:t>
            </a:r>
            <a:endParaRPr lang="ro-RO" sz="1600" b="1" dirty="0">
              <a:solidFill>
                <a:schemeClr val="dk1"/>
              </a:solidFill>
              <a:latin typeface="IBM Plex Sans Medium"/>
            </a:endParaRPr>
          </a:p>
        </p:txBody>
      </p:sp>
      <p:sp>
        <p:nvSpPr>
          <p:cNvPr id="549" name="Google Shape;549;p42"/>
          <p:cNvSpPr txBox="1">
            <a:spLocks noGrp="1"/>
          </p:cNvSpPr>
          <p:nvPr>
            <p:ph type="subTitle" idx="4294967295"/>
          </p:nvPr>
        </p:nvSpPr>
        <p:spPr>
          <a:xfrm>
            <a:off x="3842137" y="3467450"/>
            <a:ext cx="1556859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en-US" sz="1100" dirty="0"/>
              <a:t>Mai </a:t>
            </a:r>
            <a:r>
              <a:rPr lang="en-US" sz="1100" dirty="0" err="1"/>
              <a:t>multe</a:t>
            </a:r>
            <a:r>
              <a:rPr lang="en-US" sz="1100" dirty="0"/>
              <a:t> </a:t>
            </a:r>
            <a:r>
              <a:rPr lang="en-US" sz="1100" dirty="0" err="1"/>
              <a:t>anomalii</a:t>
            </a:r>
            <a:r>
              <a:rPr lang="en-US" sz="1100" dirty="0"/>
              <a:t> </a:t>
            </a:r>
            <a:r>
              <a:rPr lang="en-US" sz="1100" dirty="0" err="1"/>
              <a:t>vasculare</a:t>
            </a:r>
            <a:r>
              <a:rPr lang="en-US" sz="1100" dirty="0"/>
              <a:t>, </a:t>
            </a:r>
            <a:r>
              <a:rPr lang="en-US" sz="1100" dirty="0" err="1"/>
              <a:t>dar</a:t>
            </a:r>
            <a:r>
              <a:rPr lang="en-US" sz="1100" dirty="0"/>
              <a:t> </a:t>
            </a:r>
            <a:r>
              <a:rPr lang="en-US" sz="1100" dirty="0" err="1"/>
              <a:t>fără</a:t>
            </a:r>
            <a:r>
              <a:rPr lang="en-US" sz="1100" dirty="0"/>
              <a:t> </a:t>
            </a:r>
            <a:r>
              <a:rPr lang="en-US" sz="1100" dirty="0" err="1"/>
              <a:t>afectare</a:t>
            </a:r>
            <a:r>
              <a:rPr lang="en-US" sz="1100" dirty="0"/>
              <a:t> </a:t>
            </a:r>
            <a:r>
              <a:rPr lang="en-US" sz="1100" dirty="0" err="1"/>
              <a:t>severă</a:t>
            </a:r>
            <a:r>
              <a:rPr lang="en-US" sz="1100" dirty="0"/>
              <a:t>. </a:t>
            </a:r>
            <a:endParaRPr sz="1100" dirty="0"/>
          </a:p>
        </p:txBody>
      </p:sp>
      <p:sp>
        <p:nvSpPr>
          <p:cNvPr id="550" name="Google Shape;550;p42"/>
          <p:cNvSpPr txBox="1">
            <a:spLocks noGrp="1"/>
          </p:cNvSpPr>
          <p:nvPr>
            <p:ph type="subTitle" idx="4294967295"/>
          </p:nvPr>
        </p:nvSpPr>
        <p:spPr>
          <a:xfrm>
            <a:off x="5402369" y="3467450"/>
            <a:ext cx="14631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en-US" sz="1100" dirty="0" err="1"/>
              <a:t>Numeroase</a:t>
            </a:r>
            <a:r>
              <a:rPr lang="en-US" sz="1100" dirty="0"/>
              <a:t> </a:t>
            </a:r>
            <a:r>
              <a:rPr lang="en-US" sz="1100" dirty="0" err="1"/>
              <a:t>microanevrisme</a:t>
            </a:r>
            <a:r>
              <a:rPr lang="en-US" sz="1100" dirty="0"/>
              <a:t> </a:t>
            </a:r>
            <a:r>
              <a:rPr lang="en-US" sz="1100" dirty="0" err="1"/>
              <a:t>și</a:t>
            </a:r>
            <a:r>
              <a:rPr lang="en-US" sz="1100" dirty="0"/>
              <a:t> </a:t>
            </a:r>
            <a:r>
              <a:rPr lang="en-US" sz="1100" dirty="0" err="1"/>
              <a:t>hemoragii</a:t>
            </a:r>
            <a:r>
              <a:rPr lang="en-US" sz="1100" dirty="0"/>
              <a:t>.</a:t>
            </a:r>
            <a:endParaRPr sz="1100" dirty="0"/>
          </a:p>
        </p:txBody>
      </p:sp>
      <p:cxnSp>
        <p:nvCxnSpPr>
          <p:cNvPr id="552" name="Google Shape;552;p42"/>
          <p:cNvCxnSpPr>
            <a:stCxn id="548" idx="2"/>
            <a:endCxn id="550" idx="0"/>
          </p:cNvCxnSpPr>
          <p:nvPr/>
        </p:nvCxnSpPr>
        <p:spPr>
          <a:xfrm rot="-5400000" flipH="1">
            <a:off x="6041377" y="3374425"/>
            <a:ext cx="185700" cy="6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42"/>
          <p:cNvSpPr/>
          <p:nvPr/>
        </p:nvSpPr>
        <p:spPr>
          <a:xfrm>
            <a:off x="6959218" y="2830675"/>
            <a:ext cx="1794256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o-RO" sz="1600" b="1" dirty="0">
                <a:solidFill>
                  <a:schemeClr val="dk1"/>
                </a:solidFill>
                <a:latin typeface="IBM Plex Sans Medium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IBM Plex Sans Medium"/>
              </a:rPr>
              <a:t>PROLIFERATIV</a:t>
            </a:r>
            <a:r>
              <a:rPr lang="ro-RO" sz="1600" b="1" dirty="0">
                <a:solidFill>
                  <a:schemeClr val="dk1"/>
                </a:solidFill>
                <a:latin typeface="IBM Plex Sans Medium"/>
              </a:rPr>
              <a:t>Ă</a:t>
            </a:r>
            <a:r>
              <a:rPr lang="en-US" sz="1600" dirty="0">
                <a:solidFill>
                  <a:schemeClr val="dk1"/>
                </a:solidFill>
                <a:latin typeface="IBM Plex Sans Medium"/>
              </a:rPr>
              <a:t> </a:t>
            </a:r>
            <a:endParaRPr lang="en-US" sz="16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554" name="Google Shape;554;p42"/>
          <p:cNvSpPr txBox="1">
            <a:spLocks noGrp="1"/>
          </p:cNvSpPr>
          <p:nvPr>
            <p:ph type="subTitle" idx="4294967295"/>
          </p:nvPr>
        </p:nvSpPr>
        <p:spPr>
          <a:xfrm>
            <a:off x="7096537" y="3467450"/>
            <a:ext cx="14631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  <a:buNone/>
            </a:pPr>
            <a:r>
              <a:rPr lang="en-US" sz="1100" dirty="0" err="1"/>
              <a:t>Formă</a:t>
            </a:r>
            <a:r>
              <a:rPr lang="en-US" sz="1100" dirty="0"/>
              <a:t> </a:t>
            </a:r>
            <a:r>
              <a:rPr lang="en-US" sz="1100" dirty="0" err="1"/>
              <a:t>avansată</a:t>
            </a:r>
            <a:r>
              <a:rPr lang="ro-RO" sz="1100" dirty="0"/>
              <a:t> de retinopatie și</a:t>
            </a:r>
            <a:r>
              <a:rPr lang="en-US" sz="1100" dirty="0"/>
              <a:t> </a:t>
            </a:r>
            <a:r>
              <a:rPr lang="en-US" sz="1100" dirty="0" err="1"/>
              <a:t>risc</a:t>
            </a:r>
            <a:r>
              <a:rPr lang="en-US" sz="1100" dirty="0"/>
              <a:t> mare de </a:t>
            </a:r>
            <a:r>
              <a:rPr lang="en-US" sz="1100" dirty="0" err="1"/>
              <a:t>orbire</a:t>
            </a:r>
            <a:r>
              <a:rPr lang="en-US" sz="1100" dirty="0"/>
              <a:t>.</a:t>
            </a:r>
            <a:endParaRPr sz="1100" dirty="0"/>
          </a:p>
        </p:txBody>
      </p:sp>
      <p:cxnSp>
        <p:nvCxnSpPr>
          <p:cNvPr id="555" name="Google Shape;555;p42"/>
          <p:cNvCxnSpPr>
            <a:cxnSpLocks/>
          </p:cNvCxnSpPr>
          <p:nvPr/>
        </p:nvCxnSpPr>
        <p:spPr>
          <a:xfrm rot="5400000">
            <a:off x="7735300" y="3374661"/>
            <a:ext cx="185575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2"/>
          <p:cNvCxnSpPr>
            <a:stCxn id="540" idx="1"/>
            <a:endCxn id="541" idx="0"/>
          </p:cNvCxnSpPr>
          <p:nvPr/>
        </p:nvCxnSpPr>
        <p:spPr>
          <a:xfrm flipH="1">
            <a:off x="1453200" y="1791625"/>
            <a:ext cx="1884300" cy="1039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42"/>
          <p:cNvCxnSpPr>
            <a:cxnSpLocks/>
            <a:stCxn id="540" idx="1"/>
            <a:endCxn id="542" idx="0"/>
          </p:cNvCxnSpPr>
          <p:nvPr/>
        </p:nvCxnSpPr>
        <p:spPr>
          <a:xfrm flipH="1">
            <a:off x="3013500" y="1791625"/>
            <a:ext cx="324000" cy="1039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42"/>
          <p:cNvCxnSpPr>
            <a:cxnSpLocks/>
            <a:stCxn id="540" idx="2"/>
            <a:endCxn id="547" idx="0"/>
          </p:cNvCxnSpPr>
          <p:nvPr/>
        </p:nvCxnSpPr>
        <p:spPr>
          <a:xfrm rot="16200000" flipH="1">
            <a:off x="4166970" y="2422255"/>
            <a:ext cx="813450" cy="3390"/>
          </a:xfrm>
          <a:prstGeom prst="bentConnector3">
            <a:avLst>
              <a:gd name="adj1" fmla="val 11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42"/>
          <p:cNvCxnSpPr>
            <a:stCxn id="540" idx="3"/>
            <a:endCxn id="548" idx="0"/>
          </p:cNvCxnSpPr>
          <p:nvPr/>
        </p:nvCxnSpPr>
        <p:spPr>
          <a:xfrm>
            <a:off x="5806500" y="1791625"/>
            <a:ext cx="327300" cy="1039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42"/>
          <p:cNvCxnSpPr>
            <a:cxnSpLocks/>
            <a:stCxn id="540" idx="3"/>
            <a:endCxn id="553" idx="0"/>
          </p:cNvCxnSpPr>
          <p:nvPr/>
        </p:nvCxnSpPr>
        <p:spPr>
          <a:xfrm>
            <a:off x="5806500" y="1791625"/>
            <a:ext cx="2049846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545;p42">
            <a:extLst>
              <a:ext uri="{FF2B5EF4-FFF2-40B4-BE49-F238E27FC236}">
                <a16:creationId xmlns:a16="http://schemas.microsoft.com/office/drawing/2014/main" id="{4DDFEF00-3EF3-CE8E-9F66-EF4EAD81CA8F}"/>
              </a:ext>
            </a:extLst>
          </p:cNvPr>
          <p:cNvCxnSpPr>
            <a:cxnSpLocks/>
          </p:cNvCxnSpPr>
          <p:nvPr/>
        </p:nvCxnSpPr>
        <p:spPr>
          <a:xfrm rot="5400000">
            <a:off x="2916748" y="3374658"/>
            <a:ext cx="185575" cy="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545;p42">
            <a:extLst>
              <a:ext uri="{FF2B5EF4-FFF2-40B4-BE49-F238E27FC236}">
                <a16:creationId xmlns:a16="http://schemas.microsoft.com/office/drawing/2014/main" id="{A51B1978-3806-6B9D-FAAD-97845EB38859}"/>
              </a:ext>
            </a:extLst>
          </p:cNvPr>
          <p:cNvCxnSpPr>
            <a:cxnSpLocks/>
          </p:cNvCxnSpPr>
          <p:nvPr/>
        </p:nvCxnSpPr>
        <p:spPr>
          <a:xfrm rot="5400000">
            <a:off x="4485371" y="3374659"/>
            <a:ext cx="185575" cy="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 descr="O imagine care conține Chihlimbar, sferă, portocaliu, cerc&#10;&#10;Conținutul generat de inteligența artificială poate fi incorect.">
            <a:extLst>
              <a:ext uri="{FF2B5EF4-FFF2-40B4-BE49-F238E27FC236}">
                <a16:creationId xmlns:a16="http://schemas.microsoft.com/office/drawing/2014/main" id="{EA7FDA05-A047-2E46-AD5C-97DCA20A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6" y="2719297"/>
            <a:ext cx="1463100" cy="1509940"/>
          </a:xfrm>
          <a:prstGeom prst="ellipse">
            <a:avLst/>
          </a:prstGeom>
        </p:spPr>
      </p:pic>
      <p:pic>
        <p:nvPicPr>
          <p:cNvPr id="11" name="Imagine 10" descr="O imagine care conține Chihlimbar, soare, Obiect astronomic, cerc&#10;&#10;Conținutul generat de inteligența artificială poate fi incorect.">
            <a:extLst>
              <a:ext uri="{FF2B5EF4-FFF2-40B4-BE49-F238E27FC236}">
                <a16:creationId xmlns:a16="http://schemas.microsoft.com/office/drawing/2014/main" id="{CEFCA362-FE55-63D1-2781-FA46532E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80" y="204416"/>
            <a:ext cx="1463100" cy="1509940"/>
          </a:xfrm>
          <a:prstGeom prst="ellipse">
            <a:avLst/>
          </a:prstGeom>
        </p:spPr>
      </p:pic>
      <p:pic>
        <p:nvPicPr>
          <p:cNvPr id="6" name="Imagine 5" descr="O imagine care conține Chihlimbar, cerc, sferă, portocaliu&#10;&#10;Conținutul generat de inteligența artificială poate fi incorect.">
            <a:extLst>
              <a:ext uri="{FF2B5EF4-FFF2-40B4-BE49-F238E27FC236}">
                <a16:creationId xmlns:a16="http://schemas.microsoft.com/office/drawing/2014/main" id="{27A0C3D3-901F-EB53-8D8C-E1B1DDB9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87" r="8626"/>
          <a:stretch>
            <a:fillRect/>
          </a:stretch>
        </p:blipFill>
        <p:spPr>
          <a:xfrm>
            <a:off x="3606439" y="2719295"/>
            <a:ext cx="1467720" cy="1463040"/>
          </a:xfrm>
          <a:prstGeom prst="ellipse">
            <a:avLst/>
          </a:prstGeom>
        </p:spPr>
      </p:pic>
      <p:pic>
        <p:nvPicPr>
          <p:cNvPr id="8" name="Imagine 7" descr="O imagine care conține Chihlimbar, soare, Obiect astronomic, sferă&#10;&#10;Conținutul generat de inteligența artificială poate fi incorect.">
            <a:extLst>
              <a:ext uri="{FF2B5EF4-FFF2-40B4-BE49-F238E27FC236}">
                <a16:creationId xmlns:a16="http://schemas.microsoft.com/office/drawing/2014/main" id="{600C0DE7-5A5C-1C7F-B742-BEBE9C5AAC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1" r="3928"/>
          <a:stretch>
            <a:fillRect/>
          </a:stretch>
        </p:blipFill>
        <p:spPr>
          <a:xfrm>
            <a:off x="5495431" y="227866"/>
            <a:ext cx="1463100" cy="1463040"/>
          </a:xfrm>
          <a:prstGeom prst="ellipse">
            <a:avLst/>
          </a:prstGeom>
        </p:spPr>
      </p:pic>
      <p:pic>
        <p:nvPicPr>
          <p:cNvPr id="10" name="Imagine 9" descr="O imagine care conține Chihlimbar, Obiect astronomic, sferă, cerc&#10;&#10;Conținutul generat de inteligența artificială poate fi incorect.">
            <a:extLst>
              <a:ext uri="{FF2B5EF4-FFF2-40B4-BE49-F238E27FC236}">
                <a16:creationId xmlns:a16="http://schemas.microsoft.com/office/drawing/2014/main" id="{888C26BF-4BF6-FD5A-20C0-2AE8176E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072" r="2143"/>
          <a:stretch>
            <a:fillRect/>
          </a:stretch>
        </p:blipFill>
        <p:spPr>
          <a:xfrm>
            <a:off x="6958531" y="2719295"/>
            <a:ext cx="1467720" cy="1463040"/>
          </a:xfrm>
          <a:prstGeom prst="ellipse">
            <a:avLst/>
          </a:prstGeom>
        </p:spPr>
      </p:pic>
      <p:sp>
        <p:nvSpPr>
          <p:cNvPr id="12" name="Google Shape;541;p42">
            <a:extLst>
              <a:ext uri="{FF2B5EF4-FFF2-40B4-BE49-F238E27FC236}">
                <a16:creationId xmlns:a16="http://schemas.microsoft.com/office/drawing/2014/main" id="{E05BF4F0-B047-C130-C477-166BBB6CF909}"/>
              </a:ext>
            </a:extLst>
          </p:cNvPr>
          <p:cNvSpPr/>
          <p:nvPr/>
        </p:nvSpPr>
        <p:spPr>
          <a:xfrm>
            <a:off x="472380" y="4229237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FĂRĂ RD</a:t>
            </a:r>
            <a:endParaRPr sz="16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" name="Google Shape;542;p42">
            <a:extLst>
              <a:ext uri="{FF2B5EF4-FFF2-40B4-BE49-F238E27FC236}">
                <a16:creationId xmlns:a16="http://schemas.microsoft.com/office/drawing/2014/main" id="{812B1F7A-3265-3C6F-333A-7367B4954370}"/>
              </a:ext>
            </a:extLst>
          </p:cNvPr>
          <p:cNvSpPr/>
          <p:nvPr/>
        </p:nvSpPr>
        <p:spPr>
          <a:xfrm>
            <a:off x="1935480" y="1714356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RD UȘOARĂ</a:t>
            </a:r>
            <a:endParaRPr sz="16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" name="Google Shape;542;p42">
            <a:extLst>
              <a:ext uri="{FF2B5EF4-FFF2-40B4-BE49-F238E27FC236}">
                <a16:creationId xmlns:a16="http://schemas.microsoft.com/office/drawing/2014/main" id="{D1DE445D-CD29-4370-89A2-ECAF67F05FEA}"/>
              </a:ext>
            </a:extLst>
          </p:cNvPr>
          <p:cNvSpPr/>
          <p:nvPr/>
        </p:nvSpPr>
        <p:spPr>
          <a:xfrm>
            <a:off x="3524756" y="4229237"/>
            <a:ext cx="1603504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RD MODERATĂ</a:t>
            </a:r>
            <a:endParaRPr sz="16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4AD38D55-3AA0-69F5-E051-F5805D6F4C79}"/>
              </a:ext>
            </a:extLst>
          </p:cNvPr>
          <p:cNvSpPr txBox="1"/>
          <p:nvPr/>
        </p:nvSpPr>
        <p:spPr>
          <a:xfrm>
            <a:off x="5568756" y="1827002"/>
            <a:ext cx="1316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RD SEVERĂ</a:t>
            </a:r>
            <a:endParaRPr lang="ro-RO" sz="1600" b="1" dirty="0">
              <a:solidFill>
                <a:schemeClr val="dk1"/>
              </a:solidFill>
              <a:latin typeface="IBM Plex Sans Medium"/>
            </a:endParaRPr>
          </a:p>
        </p:txBody>
      </p:sp>
      <p:sp>
        <p:nvSpPr>
          <p:cNvPr id="17" name="Google Shape;553;p42">
            <a:extLst>
              <a:ext uri="{FF2B5EF4-FFF2-40B4-BE49-F238E27FC236}">
                <a16:creationId xmlns:a16="http://schemas.microsoft.com/office/drawing/2014/main" id="{CF833417-DAB8-2D42-E6BB-038BC7F9D3A4}"/>
              </a:ext>
            </a:extLst>
          </p:cNvPr>
          <p:cNvSpPr/>
          <p:nvPr/>
        </p:nvSpPr>
        <p:spPr>
          <a:xfrm>
            <a:off x="6637021" y="4229237"/>
            <a:ext cx="211074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o-RO" sz="1600" b="1" dirty="0">
                <a:solidFill>
                  <a:schemeClr val="dk1"/>
                </a:solidFill>
                <a:latin typeface="IBM Plex Sans Medium"/>
              </a:rPr>
              <a:t>RD </a:t>
            </a:r>
            <a:r>
              <a:rPr lang="en-US" sz="1600" b="1" dirty="0">
                <a:solidFill>
                  <a:schemeClr val="dk1"/>
                </a:solidFill>
                <a:latin typeface="IBM Plex Sans Medium"/>
              </a:rPr>
              <a:t>PROLIFERATIV</a:t>
            </a:r>
            <a:r>
              <a:rPr lang="ro-RO" sz="1600" b="1" dirty="0">
                <a:solidFill>
                  <a:schemeClr val="dk1"/>
                </a:solidFill>
                <a:latin typeface="IBM Plex Sans Medium"/>
              </a:rPr>
              <a:t>Ă</a:t>
            </a:r>
            <a:r>
              <a:rPr lang="en-US" sz="1600" dirty="0">
                <a:solidFill>
                  <a:schemeClr val="dk1"/>
                </a:solidFill>
                <a:latin typeface="IBM Plex Sans Medium"/>
              </a:rPr>
              <a:t> </a:t>
            </a:r>
            <a:endParaRPr lang="en-US" sz="16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06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>
            <a:spLocks noGrp="1"/>
          </p:cNvSpPr>
          <p:nvPr>
            <p:ph type="subTitle" idx="1"/>
          </p:nvPr>
        </p:nvSpPr>
        <p:spPr>
          <a:xfrm>
            <a:off x="1347560" y="2206500"/>
            <a:ext cx="232528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ResNet50+DQN</a:t>
            </a:r>
            <a:endParaRPr dirty="0"/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6"/>
          </p:nvPr>
        </p:nvSpPr>
        <p:spPr>
          <a:xfrm>
            <a:off x="5471162" y="2155500"/>
            <a:ext cx="2139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ViT</a:t>
            </a:r>
            <a:endParaRPr dirty="0"/>
          </a:p>
        </p:txBody>
      </p:sp>
      <p:sp>
        <p:nvSpPr>
          <p:cNvPr id="516" name="Google Shape;51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ARHITECTURI/MODELE FOLOSITE</a:t>
            </a:r>
            <a:endParaRPr dirty="0"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2"/>
          </p:nvPr>
        </p:nvSpPr>
        <p:spPr>
          <a:xfrm>
            <a:off x="1347560" y="2645100"/>
            <a:ext cx="27901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Arhitectura hibridă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4 </a:t>
            </a:r>
            <a:r>
              <a:rPr lang="ro-RO" dirty="0" err="1"/>
              <a:t>qubiți</a:t>
            </a:r>
            <a:r>
              <a:rPr lang="ro-RO" dirty="0"/>
              <a:t>, 10 straturi variaționale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</a:t>
            </a:r>
            <a:r>
              <a:rPr lang="en-US" dirty="0" err="1"/>
              <a:t>Adaptat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5 </a:t>
            </a:r>
            <a:r>
              <a:rPr lang="en-US" dirty="0" err="1"/>
              <a:t>clase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41"/>
          <p:cNvSpPr txBox="1">
            <a:spLocks noGrp="1"/>
          </p:cNvSpPr>
          <p:nvPr>
            <p:ph type="subTitle" idx="4"/>
          </p:nvPr>
        </p:nvSpPr>
        <p:spPr>
          <a:xfrm>
            <a:off x="5474801" y="2645100"/>
            <a:ext cx="2487005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Model bazat pe </a:t>
            </a:r>
            <a:r>
              <a:rPr lang="ro-RO" dirty="0" err="1"/>
              <a:t>autoatenție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</a:t>
            </a:r>
            <a:r>
              <a:rPr lang="ro-RO" dirty="0" err="1"/>
              <a:t>Preantrenat</a:t>
            </a:r>
            <a:r>
              <a:rPr lang="ro-RO" dirty="0"/>
              <a:t> pe </a:t>
            </a:r>
            <a:r>
              <a:rPr lang="ro-RO" dirty="0" err="1"/>
              <a:t>ImageNet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• Adaptat pentru cele 5 clase</a:t>
            </a:r>
            <a:endParaRPr dirty="0"/>
          </a:p>
        </p:txBody>
      </p:sp>
      <p:grpSp>
        <p:nvGrpSpPr>
          <p:cNvPr id="525" name="Google Shape;525;p41"/>
          <p:cNvGrpSpPr/>
          <p:nvPr/>
        </p:nvGrpSpPr>
        <p:grpSpPr>
          <a:xfrm>
            <a:off x="2332852" y="1756877"/>
            <a:ext cx="354696" cy="249767"/>
            <a:chOff x="6372125" y="3600200"/>
            <a:chExt cx="295925" cy="208400"/>
          </a:xfrm>
        </p:grpSpPr>
        <p:sp>
          <p:nvSpPr>
            <p:cNvPr id="526" name="Google Shape;526;p41"/>
            <p:cNvSpPr/>
            <p:nvPr/>
          </p:nvSpPr>
          <p:spPr>
            <a:xfrm>
              <a:off x="6511450" y="3721650"/>
              <a:ext cx="17275" cy="17300"/>
            </a:xfrm>
            <a:custGeom>
              <a:avLst/>
              <a:gdLst/>
              <a:ahLst/>
              <a:cxnLst/>
              <a:rect l="l" t="t" r="r" b="b"/>
              <a:pathLst>
                <a:path w="691" h="692" extrusionOk="0">
                  <a:moveTo>
                    <a:pt x="334" y="1"/>
                  </a:moveTo>
                  <a:cubicBezTo>
                    <a:pt x="143" y="1"/>
                    <a:pt x="0" y="143"/>
                    <a:pt x="0" y="358"/>
                  </a:cubicBezTo>
                  <a:cubicBezTo>
                    <a:pt x="0" y="548"/>
                    <a:pt x="143" y="691"/>
                    <a:pt x="334" y="691"/>
                  </a:cubicBezTo>
                  <a:cubicBezTo>
                    <a:pt x="524" y="691"/>
                    <a:pt x="691" y="548"/>
                    <a:pt x="691" y="358"/>
                  </a:cubicBezTo>
                  <a:cubicBezTo>
                    <a:pt x="691" y="143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6476325" y="3687125"/>
              <a:ext cx="86950" cy="86350"/>
            </a:xfrm>
            <a:custGeom>
              <a:avLst/>
              <a:gdLst/>
              <a:ahLst/>
              <a:cxnLst/>
              <a:rect l="l" t="t" r="r" b="b"/>
              <a:pathLst>
                <a:path w="3478" h="3454" extrusionOk="0">
                  <a:moveTo>
                    <a:pt x="1739" y="691"/>
                  </a:moveTo>
                  <a:cubicBezTo>
                    <a:pt x="2310" y="691"/>
                    <a:pt x="2786" y="1167"/>
                    <a:pt x="2786" y="1739"/>
                  </a:cubicBezTo>
                  <a:cubicBezTo>
                    <a:pt x="2786" y="2310"/>
                    <a:pt x="2310" y="2763"/>
                    <a:pt x="1739" y="2763"/>
                  </a:cubicBezTo>
                  <a:cubicBezTo>
                    <a:pt x="1167" y="2763"/>
                    <a:pt x="715" y="2310"/>
                    <a:pt x="715" y="1739"/>
                  </a:cubicBezTo>
                  <a:cubicBezTo>
                    <a:pt x="715" y="1167"/>
                    <a:pt x="1167" y="691"/>
                    <a:pt x="1739" y="691"/>
                  </a:cubicBezTo>
                  <a:close/>
                  <a:moveTo>
                    <a:pt x="1739" y="0"/>
                  </a:moveTo>
                  <a:cubicBezTo>
                    <a:pt x="786" y="0"/>
                    <a:pt x="0" y="762"/>
                    <a:pt x="0" y="1739"/>
                  </a:cubicBezTo>
                  <a:cubicBezTo>
                    <a:pt x="0" y="2691"/>
                    <a:pt x="786" y="3453"/>
                    <a:pt x="1739" y="3453"/>
                  </a:cubicBezTo>
                  <a:cubicBezTo>
                    <a:pt x="2691" y="3453"/>
                    <a:pt x="3477" y="2691"/>
                    <a:pt x="3477" y="1739"/>
                  </a:cubicBezTo>
                  <a:cubicBezTo>
                    <a:pt x="3477" y="762"/>
                    <a:pt x="2691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595975" y="3600200"/>
              <a:ext cx="72075" cy="104200"/>
            </a:xfrm>
            <a:custGeom>
              <a:avLst/>
              <a:gdLst/>
              <a:ahLst/>
              <a:cxnLst/>
              <a:rect l="l" t="t" r="r" b="b"/>
              <a:pathLst>
                <a:path w="2883" h="4168" extrusionOk="0">
                  <a:moveTo>
                    <a:pt x="1120" y="0"/>
                  </a:moveTo>
                  <a:lnTo>
                    <a:pt x="1120" y="24"/>
                  </a:lnTo>
                  <a:cubicBezTo>
                    <a:pt x="1120" y="715"/>
                    <a:pt x="858" y="1358"/>
                    <a:pt x="430" y="1858"/>
                  </a:cubicBezTo>
                  <a:cubicBezTo>
                    <a:pt x="144" y="2191"/>
                    <a:pt x="1" y="2644"/>
                    <a:pt x="120" y="3120"/>
                  </a:cubicBezTo>
                  <a:cubicBezTo>
                    <a:pt x="263" y="3692"/>
                    <a:pt x="787" y="4168"/>
                    <a:pt x="1477" y="4168"/>
                  </a:cubicBezTo>
                  <a:cubicBezTo>
                    <a:pt x="2239" y="4168"/>
                    <a:pt x="2882" y="3549"/>
                    <a:pt x="2882" y="2763"/>
                  </a:cubicBezTo>
                  <a:cubicBezTo>
                    <a:pt x="2882" y="2453"/>
                    <a:pt x="2763" y="2144"/>
                    <a:pt x="2597" y="1929"/>
                  </a:cubicBezTo>
                  <a:cubicBezTo>
                    <a:pt x="2144" y="1382"/>
                    <a:pt x="1811" y="739"/>
                    <a:pt x="1811" y="24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6372125" y="3652600"/>
              <a:ext cx="295325" cy="156000"/>
            </a:xfrm>
            <a:custGeom>
              <a:avLst/>
              <a:gdLst/>
              <a:ahLst/>
              <a:cxnLst/>
              <a:rect l="l" t="t" r="r" b="b"/>
              <a:pathLst>
                <a:path w="11813" h="6240" extrusionOk="0">
                  <a:moveTo>
                    <a:pt x="5907" y="691"/>
                  </a:moveTo>
                  <a:cubicBezTo>
                    <a:pt x="7240" y="691"/>
                    <a:pt x="8336" y="1762"/>
                    <a:pt x="8336" y="3096"/>
                  </a:cubicBezTo>
                  <a:cubicBezTo>
                    <a:pt x="8336" y="4453"/>
                    <a:pt x="7240" y="5525"/>
                    <a:pt x="5907" y="5525"/>
                  </a:cubicBezTo>
                  <a:cubicBezTo>
                    <a:pt x="4573" y="5525"/>
                    <a:pt x="3478" y="4453"/>
                    <a:pt x="3478" y="3096"/>
                  </a:cubicBezTo>
                  <a:cubicBezTo>
                    <a:pt x="3478" y="1762"/>
                    <a:pt x="4573" y="691"/>
                    <a:pt x="5907" y="691"/>
                  </a:cubicBezTo>
                  <a:close/>
                  <a:moveTo>
                    <a:pt x="5907" y="0"/>
                  </a:moveTo>
                  <a:cubicBezTo>
                    <a:pt x="2715" y="0"/>
                    <a:pt x="310" y="2763"/>
                    <a:pt x="191" y="2882"/>
                  </a:cubicBezTo>
                  <a:lnTo>
                    <a:pt x="1" y="3120"/>
                  </a:lnTo>
                  <a:lnTo>
                    <a:pt x="191" y="3334"/>
                  </a:lnTo>
                  <a:cubicBezTo>
                    <a:pt x="310" y="3453"/>
                    <a:pt x="2739" y="6239"/>
                    <a:pt x="5907" y="6239"/>
                  </a:cubicBezTo>
                  <a:cubicBezTo>
                    <a:pt x="9098" y="6239"/>
                    <a:pt x="11503" y="3453"/>
                    <a:pt x="11622" y="3334"/>
                  </a:cubicBezTo>
                  <a:lnTo>
                    <a:pt x="11813" y="3120"/>
                  </a:lnTo>
                  <a:lnTo>
                    <a:pt x="11622" y="2882"/>
                  </a:lnTo>
                  <a:cubicBezTo>
                    <a:pt x="11598" y="2858"/>
                    <a:pt x="11503" y="2739"/>
                    <a:pt x="11313" y="2548"/>
                  </a:cubicBezTo>
                  <a:cubicBezTo>
                    <a:pt x="11051" y="2691"/>
                    <a:pt x="10717" y="2763"/>
                    <a:pt x="10408" y="2763"/>
                  </a:cubicBezTo>
                  <a:cubicBezTo>
                    <a:pt x="9431" y="2763"/>
                    <a:pt x="8621" y="2096"/>
                    <a:pt x="8407" y="1191"/>
                  </a:cubicBezTo>
                  <a:cubicBezTo>
                    <a:pt x="8336" y="976"/>
                    <a:pt x="8336" y="738"/>
                    <a:pt x="8360" y="524"/>
                  </a:cubicBezTo>
                  <a:cubicBezTo>
                    <a:pt x="7621" y="214"/>
                    <a:pt x="6788" y="0"/>
                    <a:pt x="5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6363619" y="1704419"/>
            <a:ext cx="354685" cy="354685"/>
            <a:chOff x="4392550" y="3087000"/>
            <a:chExt cx="295325" cy="295325"/>
          </a:xfrm>
        </p:grpSpPr>
        <p:sp>
          <p:nvSpPr>
            <p:cNvPr id="531" name="Google Shape;531;p41"/>
            <p:cNvSpPr/>
            <p:nvPr/>
          </p:nvSpPr>
          <p:spPr>
            <a:xfrm>
              <a:off x="4567000" y="3190600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cubicBezTo>
                    <a:pt x="0" y="548"/>
                    <a:pt x="143" y="691"/>
                    <a:pt x="334" y="691"/>
                  </a:cubicBezTo>
                  <a:cubicBezTo>
                    <a:pt x="524" y="691"/>
                    <a:pt x="691" y="548"/>
                    <a:pt x="691" y="357"/>
                  </a:cubicBezTo>
                  <a:cubicBezTo>
                    <a:pt x="691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4575325" y="3173325"/>
              <a:ext cx="57175" cy="52425"/>
            </a:xfrm>
            <a:custGeom>
              <a:avLst/>
              <a:gdLst/>
              <a:ahLst/>
              <a:cxnLst/>
              <a:rect l="l" t="t" r="r" b="b"/>
              <a:pathLst>
                <a:path w="2287" h="2097" extrusionOk="0">
                  <a:moveTo>
                    <a:pt x="1" y="1"/>
                  </a:moveTo>
                  <a:cubicBezTo>
                    <a:pt x="596" y="1"/>
                    <a:pt x="1048" y="477"/>
                    <a:pt x="1048" y="1048"/>
                  </a:cubicBezTo>
                  <a:cubicBezTo>
                    <a:pt x="1048" y="1620"/>
                    <a:pt x="572" y="2096"/>
                    <a:pt x="1" y="2096"/>
                  </a:cubicBezTo>
                  <a:cubicBezTo>
                    <a:pt x="1001" y="2096"/>
                    <a:pt x="1882" y="1406"/>
                    <a:pt x="2287" y="1048"/>
                  </a:cubicBezTo>
                  <a:cubicBezTo>
                    <a:pt x="1882" y="667"/>
                    <a:pt x="100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518775" y="3173325"/>
              <a:ext cx="56575" cy="52425"/>
            </a:xfrm>
            <a:custGeom>
              <a:avLst/>
              <a:gdLst/>
              <a:ahLst/>
              <a:cxnLst/>
              <a:rect l="l" t="t" r="r" b="b"/>
              <a:pathLst>
                <a:path w="2263" h="2097" extrusionOk="0">
                  <a:moveTo>
                    <a:pt x="2263" y="1"/>
                  </a:moveTo>
                  <a:cubicBezTo>
                    <a:pt x="1286" y="1"/>
                    <a:pt x="405" y="667"/>
                    <a:pt x="0" y="1048"/>
                  </a:cubicBezTo>
                  <a:cubicBezTo>
                    <a:pt x="405" y="1406"/>
                    <a:pt x="1286" y="2096"/>
                    <a:pt x="2263" y="2096"/>
                  </a:cubicBezTo>
                  <a:cubicBezTo>
                    <a:pt x="1691" y="2096"/>
                    <a:pt x="1239" y="1620"/>
                    <a:pt x="1239" y="1048"/>
                  </a:cubicBezTo>
                  <a:cubicBezTo>
                    <a:pt x="1239" y="477"/>
                    <a:pt x="1691" y="1"/>
                    <a:pt x="2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392550" y="3087000"/>
              <a:ext cx="295325" cy="295325"/>
            </a:xfrm>
            <a:custGeom>
              <a:avLst/>
              <a:gdLst/>
              <a:ahLst/>
              <a:cxnLst/>
              <a:rect l="l" t="t" r="r" b="b"/>
              <a:pathLst>
                <a:path w="11813" h="11813" extrusionOk="0">
                  <a:moveTo>
                    <a:pt x="7312" y="2763"/>
                  </a:moveTo>
                  <a:cubicBezTo>
                    <a:pt x="8979" y="2763"/>
                    <a:pt x="10288" y="4216"/>
                    <a:pt x="10360" y="4263"/>
                  </a:cubicBezTo>
                  <a:lnTo>
                    <a:pt x="10550" y="4501"/>
                  </a:lnTo>
                  <a:lnTo>
                    <a:pt x="10360" y="4739"/>
                  </a:lnTo>
                  <a:cubicBezTo>
                    <a:pt x="10288" y="4787"/>
                    <a:pt x="8979" y="6240"/>
                    <a:pt x="7312" y="6240"/>
                  </a:cubicBezTo>
                  <a:cubicBezTo>
                    <a:pt x="5645" y="6240"/>
                    <a:pt x="4335" y="4787"/>
                    <a:pt x="4287" y="4739"/>
                  </a:cubicBezTo>
                  <a:lnTo>
                    <a:pt x="4073" y="4501"/>
                  </a:lnTo>
                  <a:lnTo>
                    <a:pt x="4287" y="4263"/>
                  </a:lnTo>
                  <a:cubicBezTo>
                    <a:pt x="4335" y="4216"/>
                    <a:pt x="5645" y="2763"/>
                    <a:pt x="7312" y="2763"/>
                  </a:cubicBezTo>
                  <a:close/>
                  <a:moveTo>
                    <a:pt x="7312" y="0"/>
                  </a:moveTo>
                  <a:cubicBezTo>
                    <a:pt x="4835" y="0"/>
                    <a:pt x="2811" y="2025"/>
                    <a:pt x="2811" y="4501"/>
                  </a:cubicBezTo>
                  <a:cubicBezTo>
                    <a:pt x="2811" y="5621"/>
                    <a:pt x="3239" y="6645"/>
                    <a:pt x="3906" y="7431"/>
                  </a:cubicBezTo>
                  <a:lnTo>
                    <a:pt x="3335" y="8002"/>
                  </a:lnTo>
                  <a:lnTo>
                    <a:pt x="2834" y="7502"/>
                  </a:lnTo>
                  <a:lnTo>
                    <a:pt x="0" y="10360"/>
                  </a:lnTo>
                  <a:lnTo>
                    <a:pt x="1477" y="11812"/>
                  </a:lnTo>
                  <a:lnTo>
                    <a:pt x="4311" y="8978"/>
                  </a:lnTo>
                  <a:lnTo>
                    <a:pt x="3835" y="8478"/>
                  </a:lnTo>
                  <a:lnTo>
                    <a:pt x="4382" y="7907"/>
                  </a:lnTo>
                  <a:cubicBezTo>
                    <a:pt x="5192" y="8597"/>
                    <a:pt x="6192" y="9002"/>
                    <a:pt x="7312" y="9002"/>
                  </a:cubicBezTo>
                  <a:cubicBezTo>
                    <a:pt x="9812" y="9002"/>
                    <a:pt x="11812" y="6978"/>
                    <a:pt x="11812" y="4501"/>
                  </a:cubicBezTo>
                  <a:cubicBezTo>
                    <a:pt x="11812" y="2025"/>
                    <a:pt x="9812" y="0"/>
                    <a:pt x="7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>
          <a:extLst>
            <a:ext uri="{FF2B5EF4-FFF2-40B4-BE49-F238E27FC236}">
              <a16:creationId xmlns:a16="http://schemas.microsoft.com/office/drawing/2014/main" id="{C19E9815-7091-570C-5B4B-F6CD30CD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>
            <a:extLst>
              <a:ext uri="{FF2B5EF4-FFF2-40B4-BE49-F238E27FC236}">
                <a16:creationId xmlns:a16="http://schemas.microsoft.com/office/drawing/2014/main" id="{8C3B850C-5B5A-3012-D46D-83DD1CD35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ResNet50 + DQN</a:t>
            </a:r>
            <a:endParaRPr dirty="0"/>
          </a:p>
        </p:txBody>
      </p:sp>
      <p:pic>
        <p:nvPicPr>
          <p:cNvPr id="7" name="Imagine 6" descr="O imagine care conține captură de ecran, proiectare&#10;&#10;Conținutul generat de inteligența artificială poate fi incorect.">
            <a:extLst>
              <a:ext uri="{FF2B5EF4-FFF2-40B4-BE49-F238E27FC236}">
                <a16:creationId xmlns:a16="http://schemas.microsoft.com/office/drawing/2014/main" id="{682C1768-39A8-CCB9-6E60-A7AD8457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0" y="1219200"/>
            <a:ext cx="8191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0015"/>
      </p:ext>
    </p:extLst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1452</Words>
  <Application>Microsoft Office PowerPoint</Application>
  <PresentationFormat>Expunere pe ecran (16:9)</PresentationFormat>
  <Paragraphs>195</Paragraphs>
  <Slides>16</Slides>
  <Notes>15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3" baseType="lpstr">
      <vt:lpstr>IBM Plex Sans Medium</vt:lpstr>
      <vt:lpstr>IBM Plex Sans SemiBold</vt:lpstr>
      <vt:lpstr>Bebas Neue</vt:lpstr>
      <vt:lpstr>Times New Roman</vt:lpstr>
      <vt:lpstr>Arial</vt:lpstr>
      <vt:lpstr>Rubik</vt:lpstr>
      <vt:lpstr>Eye Diseases: Presbyopia by Slidesgo</vt:lpstr>
      <vt:lpstr>  Analiza imaginilor cu fund de ochi pentru ajutor în diagnosticul retinopatiei diabetice </vt:lpstr>
      <vt:lpstr>01</vt:lpstr>
      <vt:lpstr>Prezentare PowerPoint</vt:lpstr>
      <vt:lpstr>Prezentare PowerPoint</vt:lpstr>
      <vt:lpstr>Prezentare PowerPoint</vt:lpstr>
      <vt:lpstr>CLASIFICAREA CONFORM GRADULUI DE SEVERITATE</vt:lpstr>
      <vt:lpstr>Prezentare PowerPoint</vt:lpstr>
      <vt:lpstr>ARHITECTURI/MODELE FOLOSITE</vt:lpstr>
      <vt:lpstr>ResNet50 + DQN</vt:lpstr>
      <vt:lpstr>ViT</vt:lpstr>
      <vt:lpstr>ANTRENAREA ȘI EVALUAREA</vt:lpstr>
      <vt:lpstr>REZULTATE</vt:lpstr>
      <vt:lpstr>Prezentare PowerPoint</vt:lpstr>
      <vt:lpstr>EXEMPLE</vt:lpstr>
      <vt:lpstr>CONCLUZII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andreeavintilescu23@gmail.com</cp:lastModifiedBy>
  <cp:revision>4</cp:revision>
  <dcterms:modified xsi:type="dcterms:W3CDTF">2025-06-24T10:20:50Z</dcterms:modified>
</cp:coreProperties>
</file>